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2" r:id="rId1"/>
  </p:sldMasterIdLst>
  <p:handoutMasterIdLst>
    <p:handoutMasterId r:id="rId57"/>
  </p:handoutMasterIdLst>
  <p:sldIdLst>
    <p:sldId id="256" r:id="rId2"/>
    <p:sldId id="257" r:id="rId3"/>
    <p:sldId id="258" r:id="rId4"/>
    <p:sldId id="302" r:id="rId5"/>
    <p:sldId id="259" r:id="rId6"/>
    <p:sldId id="260" r:id="rId7"/>
    <p:sldId id="298" r:id="rId8"/>
    <p:sldId id="261" r:id="rId9"/>
    <p:sldId id="262" r:id="rId10"/>
    <p:sldId id="263" r:id="rId11"/>
    <p:sldId id="264" r:id="rId12"/>
    <p:sldId id="265" r:id="rId13"/>
    <p:sldId id="266" r:id="rId14"/>
    <p:sldId id="267" r:id="rId15"/>
    <p:sldId id="268" r:id="rId16"/>
    <p:sldId id="277" r:id="rId17"/>
    <p:sldId id="278" r:id="rId18"/>
    <p:sldId id="283" r:id="rId19"/>
    <p:sldId id="280" r:id="rId20"/>
    <p:sldId id="303" r:id="rId21"/>
    <p:sldId id="304" r:id="rId22"/>
    <p:sldId id="305" r:id="rId23"/>
    <p:sldId id="306" r:id="rId24"/>
    <p:sldId id="307" r:id="rId25"/>
    <p:sldId id="308" r:id="rId26"/>
    <p:sldId id="309" r:id="rId27"/>
    <p:sldId id="310" r:id="rId28"/>
    <p:sldId id="282" r:id="rId29"/>
    <p:sldId id="311" r:id="rId30"/>
    <p:sldId id="312" r:id="rId31"/>
    <p:sldId id="313" r:id="rId32"/>
    <p:sldId id="314" r:id="rId33"/>
    <p:sldId id="315" r:id="rId34"/>
    <p:sldId id="316" r:id="rId35"/>
    <p:sldId id="317" r:id="rId36"/>
    <p:sldId id="318" r:id="rId37"/>
    <p:sldId id="319" r:id="rId38"/>
    <p:sldId id="320" r:id="rId39"/>
    <p:sldId id="321" r:id="rId40"/>
    <p:sldId id="323" r:id="rId41"/>
    <p:sldId id="324" r:id="rId42"/>
    <p:sldId id="325" r:id="rId43"/>
    <p:sldId id="326" r:id="rId44"/>
    <p:sldId id="327" r:id="rId45"/>
    <p:sldId id="328" r:id="rId46"/>
    <p:sldId id="329" r:id="rId47"/>
    <p:sldId id="330" r:id="rId48"/>
    <p:sldId id="331" r:id="rId49"/>
    <p:sldId id="332" r:id="rId50"/>
    <p:sldId id="333" r:id="rId51"/>
    <p:sldId id="334" r:id="rId52"/>
    <p:sldId id="335" r:id="rId53"/>
    <p:sldId id="336" r:id="rId54"/>
    <p:sldId id="337" r:id="rId55"/>
    <p:sldId id="301" r:id="rId5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2634" y="-82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49C66EE-30F7-4DCB-AC07-830A338E6F53}" type="datetimeFigureOut">
              <a:rPr lang="pl-PL" smtClean="0"/>
              <a:pPr/>
              <a:t>27.10.2023</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057953-8497-42F6-8843-9775F24C3224}" type="slidenum">
              <a:rPr lang="pl-PL" smtClean="0"/>
              <a:pPr/>
              <a:t>‹#›</a:t>
            </a:fld>
            <a:endParaRPr lang="pl-PL"/>
          </a:p>
        </p:txBody>
      </p:sp>
    </p:spTree>
    <p:extLst>
      <p:ext uri="{BB962C8B-B14F-4D97-AF65-F5344CB8AC3E}">
        <p14:creationId xmlns:p14="http://schemas.microsoft.com/office/powerpoint/2010/main" xmlns="" val="39332012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14" name="Tytuł 13"/>
          <p:cNvSpPr>
            <a:spLocks noGrp="1"/>
          </p:cNvSpPr>
          <p:nvPr>
            <p:ph type="ctrTitle"/>
          </p:nvPr>
        </p:nvSpPr>
        <p:spPr>
          <a:xfrm>
            <a:off x="1432560" y="359898"/>
            <a:ext cx="7406640" cy="1472184"/>
          </a:xfrm>
        </p:spPr>
        <p:txBody>
          <a:bodyPr anchor="b"/>
          <a:lstStyle>
            <a:lvl1pPr algn="l">
              <a:defRPr/>
            </a:lvl1pPr>
            <a:extLst/>
          </a:lstStyle>
          <a:p>
            <a:r>
              <a:rPr kumimoji="0" lang="pl-PL" smtClean="0"/>
              <a:t>Kliknij, aby edytować styl</a:t>
            </a:r>
            <a:endParaRPr kumimoji="0" lang="en-US"/>
          </a:p>
        </p:txBody>
      </p:sp>
      <p:sp>
        <p:nvSpPr>
          <p:cNvPr id="22" name="Podtytuł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sp>
        <p:nvSpPr>
          <p:cNvPr id="7" name="Symbol zastępczy daty 6"/>
          <p:cNvSpPr>
            <a:spLocks noGrp="1"/>
          </p:cNvSpPr>
          <p:nvPr>
            <p:ph type="dt" sz="half" idx="10"/>
          </p:nvPr>
        </p:nvSpPr>
        <p:spPr/>
        <p:txBody>
          <a:bodyPr/>
          <a:lstStyle>
            <a:extLst/>
          </a:lstStyle>
          <a:p>
            <a:fld id="{5C3BF433-DDF2-46DF-A82C-36CB9964F016}" type="datetimeFigureOut">
              <a:rPr lang="pl-PL" smtClean="0"/>
              <a:pPr/>
              <a:t>27.10.2023</a:t>
            </a:fld>
            <a:endParaRPr lang="pl-PL"/>
          </a:p>
        </p:txBody>
      </p:sp>
      <p:sp>
        <p:nvSpPr>
          <p:cNvPr id="20" name="Symbol zastępczy stopki 19"/>
          <p:cNvSpPr>
            <a:spLocks noGrp="1"/>
          </p:cNvSpPr>
          <p:nvPr>
            <p:ph type="ftr" sz="quarter" idx="11"/>
          </p:nvPr>
        </p:nvSpPr>
        <p:spPr/>
        <p:txBody>
          <a:bodyPr/>
          <a:lstStyle>
            <a:extLst/>
          </a:lstStyle>
          <a:p>
            <a:endParaRPr lang="pl-PL"/>
          </a:p>
        </p:txBody>
      </p:sp>
      <p:sp>
        <p:nvSpPr>
          <p:cNvPr id="10" name="Symbol zastępczy numeru slajdu 9"/>
          <p:cNvSpPr>
            <a:spLocks noGrp="1"/>
          </p:cNvSpPr>
          <p:nvPr>
            <p:ph type="sldNum" sz="quarter" idx="12"/>
          </p:nvPr>
        </p:nvSpPr>
        <p:spPr/>
        <p:txBody>
          <a:bodyPr/>
          <a:lstStyle>
            <a:extLst/>
          </a:lstStyle>
          <a:p>
            <a:fld id="{BA69EAB5-EFBB-4C82-A5D5-EDA9DDEE8C58}" type="slidenum">
              <a:rPr lang="pl-PL" smtClean="0"/>
              <a:pPr/>
              <a:t>‹#›</a:t>
            </a:fld>
            <a:endParaRPr lang="pl-PL"/>
          </a:p>
        </p:txBody>
      </p:sp>
      <p:sp>
        <p:nvSpPr>
          <p:cNvPr id="8" name="Elipsa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a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5C3BF433-DDF2-46DF-A82C-36CB9964F016}" type="datetimeFigureOut">
              <a:rPr lang="pl-PL" smtClean="0"/>
              <a:pPr/>
              <a:t>27.10.2023</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BA69EAB5-EFBB-4C82-A5D5-EDA9DDEE8C58}"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58000" y="274639"/>
            <a:ext cx="1828800" cy="5851525"/>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1143000" y="274640"/>
            <a:ext cx="5562600" cy="5851525"/>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5C3BF433-DDF2-46DF-A82C-36CB9964F016}" type="datetimeFigureOut">
              <a:rPr lang="pl-PL" smtClean="0"/>
              <a:pPr/>
              <a:t>27.10.2023</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BA69EAB5-EFBB-4C82-A5D5-EDA9DDEE8C58}"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5C3BF433-DDF2-46DF-A82C-36CB9964F016}" type="datetimeFigureOut">
              <a:rPr lang="pl-PL" smtClean="0"/>
              <a:pPr/>
              <a:t>27.10.2023</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BA69EAB5-EFBB-4C82-A5D5-EDA9DDEE8C58}"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7" name="Prostokąt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5C3BF433-DDF2-46DF-A82C-36CB9964F016}" type="datetimeFigureOut">
              <a:rPr lang="pl-PL" smtClean="0"/>
              <a:pPr/>
              <a:t>27.10.2023</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BA69EAB5-EFBB-4C82-A5D5-EDA9DDEE8C58}" type="slidenum">
              <a:rPr lang="pl-PL" smtClean="0"/>
              <a:pPr/>
              <a:t>‹#›</a:t>
            </a:fld>
            <a:endParaRPr lang="pl-PL"/>
          </a:p>
        </p:txBody>
      </p:sp>
      <p:sp>
        <p:nvSpPr>
          <p:cNvPr id="10" name="Prostokąt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a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a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1435608" y="274320"/>
            <a:ext cx="7498080" cy="1143000"/>
          </a:xfrm>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5C3BF433-DDF2-46DF-A82C-36CB9964F016}" type="datetimeFigureOut">
              <a:rPr lang="pl-PL" smtClean="0"/>
              <a:pPr/>
              <a:t>27.10.2023</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BA69EAB5-EFBB-4C82-A5D5-EDA9DDEE8C58}"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5C3BF433-DDF2-46DF-A82C-36CB9964F016}" type="datetimeFigureOut">
              <a:rPr lang="pl-PL" smtClean="0"/>
              <a:pPr/>
              <a:t>27.10.2023</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BA69EAB5-EFBB-4C82-A5D5-EDA9DDEE8C58}"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1435608" y="274320"/>
            <a:ext cx="7498080" cy="1143000"/>
          </a:xfrm>
        </p:spPr>
        <p:txBody>
          <a:bodyPr anchor="ct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extLst/>
          </a:lstStyle>
          <a:p>
            <a:fld id="{5C3BF433-DDF2-46DF-A82C-36CB9964F016}" type="datetimeFigureOut">
              <a:rPr lang="pl-PL" smtClean="0"/>
              <a:pPr/>
              <a:t>27.10.2023</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BA69EAB5-EFBB-4C82-A5D5-EDA9DDEE8C58}"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Prostokąt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ymbol zastępczy daty 1"/>
          <p:cNvSpPr>
            <a:spLocks noGrp="1"/>
          </p:cNvSpPr>
          <p:nvPr>
            <p:ph type="dt" sz="half" idx="10"/>
          </p:nvPr>
        </p:nvSpPr>
        <p:spPr/>
        <p:txBody>
          <a:bodyPr/>
          <a:lstStyle>
            <a:extLst/>
          </a:lstStyle>
          <a:p>
            <a:fld id="{5C3BF433-DDF2-46DF-A82C-36CB9964F016}" type="datetimeFigureOut">
              <a:rPr lang="pl-PL" smtClean="0"/>
              <a:pPr/>
              <a:t>27.10.2023</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BA69EAB5-EFBB-4C82-A5D5-EDA9DDEE8C58}" type="slidenum">
              <a:rPr lang="pl-PL" smtClean="0"/>
              <a:pPr/>
              <a:t>‹#›</a:t>
            </a:fld>
            <a:endParaRPr lang="pl-PL"/>
          </a:p>
        </p:txBody>
      </p:sp>
      <p:sp>
        <p:nvSpPr>
          <p:cNvPr id="6" name="Prostokąt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5C3BF433-DDF2-46DF-A82C-36CB9964F016}" type="datetimeFigureOut">
              <a:rPr lang="pl-PL" smtClean="0"/>
              <a:pPr/>
              <a:t>27.10.2023</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BA69EAB5-EFBB-4C82-A5D5-EDA9DDEE8C58}"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extLst/>
          </a:lstStyle>
          <a:p>
            <a:fld id="{5C3BF433-DDF2-46DF-A82C-36CB9964F016}" type="datetimeFigureOut">
              <a:rPr lang="pl-PL" smtClean="0"/>
              <a:pPr/>
              <a:t>27.10.2023</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BA69EAB5-EFBB-4C82-A5D5-EDA9DDEE8C58}" type="slidenum">
              <a:rPr lang="pl-PL" smtClean="0"/>
              <a:pPr/>
              <a:t>‹#›</a:t>
            </a:fld>
            <a:endParaRPr lang="pl-PL"/>
          </a:p>
        </p:txBody>
      </p:sp>
      <p:sp>
        <p:nvSpPr>
          <p:cNvPr id="8" name="Prostokąt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Symbol zastępczy obrazu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pl-PL" smtClean="0"/>
              <a:t>Kliknij ikonę, aby dodać obraz</a:t>
            </a:r>
            <a:endParaRPr kumimoji="0" lang="en-US" dirty="0"/>
          </a:p>
        </p:txBody>
      </p:sp>
      <p:sp>
        <p:nvSpPr>
          <p:cNvPr id="9" name="Schemat blokowy: proce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Schemat blokowy: proce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Symbol zastępczy tekstu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Wycinek koł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a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ierścień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Prostokąt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Symbol zastępczy tytułu 4"/>
          <p:cNvSpPr>
            <a:spLocks noGrp="1"/>
          </p:cNvSpPr>
          <p:nvPr>
            <p:ph type="title"/>
          </p:nvPr>
        </p:nvSpPr>
        <p:spPr>
          <a:xfrm>
            <a:off x="1435608" y="274638"/>
            <a:ext cx="7498080" cy="1143000"/>
          </a:xfrm>
          <a:prstGeom prst="rect">
            <a:avLst/>
          </a:prstGeom>
        </p:spPr>
        <p:txBody>
          <a:bodyPr anchor="ctr">
            <a:normAutofit/>
          </a:bodyPr>
          <a:lstStyle>
            <a:extLst/>
          </a:lstStyle>
          <a:p>
            <a:r>
              <a:rPr kumimoji="0" lang="pl-PL" smtClean="0"/>
              <a:t>Kliknij, aby edytować styl</a:t>
            </a:r>
            <a:endParaRPr kumimoji="0" lang="en-US"/>
          </a:p>
        </p:txBody>
      </p:sp>
      <p:sp>
        <p:nvSpPr>
          <p:cNvPr id="9" name="Symbol zastępczy tekstu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4" name="Symbol zastępczy daty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C3BF433-DDF2-46DF-A82C-36CB9964F016}" type="datetimeFigureOut">
              <a:rPr lang="pl-PL" smtClean="0"/>
              <a:pPr/>
              <a:t>27.10.2023</a:t>
            </a:fld>
            <a:endParaRPr lang="pl-PL"/>
          </a:p>
        </p:txBody>
      </p:sp>
      <p:sp>
        <p:nvSpPr>
          <p:cNvPr id="10" name="Symbol zastępczy stopki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pl-PL"/>
          </a:p>
        </p:txBody>
      </p:sp>
      <p:sp>
        <p:nvSpPr>
          <p:cNvPr id="22" name="Symbol zastępczy numeru slajdu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A69EAB5-EFBB-4C82-A5D5-EDA9DDEE8C58}" type="slidenum">
              <a:rPr lang="pl-PL" smtClean="0"/>
              <a:pPr/>
              <a:t>‹#›</a:t>
            </a:fld>
            <a:endParaRPr lang="pl-PL"/>
          </a:p>
        </p:txBody>
      </p:sp>
      <p:sp>
        <p:nvSpPr>
          <p:cNvPr id="15" name="Prostokąt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0"/>
            <a:ext cx="81724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 name="Obraz 2"/>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51520" y="260648"/>
            <a:ext cx="8496944" cy="1008112"/>
          </a:xfrm>
          <a:prstGeom prst="rect">
            <a:avLst/>
          </a:prstGeom>
          <a:noFill/>
        </p:spPr>
      </p:pic>
      <p:sp>
        <p:nvSpPr>
          <p:cNvPr id="4" name="Prostokąt 3"/>
          <p:cNvSpPr/>
          <p:nvPr/>
        </p:nvSpPr>
        <p:spPr>
          <a:xfrm>
            <a:off x="179512" y="1412776"/>
            <a:ext cx="4572000" cy="1477328"/>
          </a:xfrm>
          <a:prstGeom prst="rect">
            <a:avLst/>
          </a:prstGeom>
        </p:spPr>
        <p:txBody>
          <a:bodyPr>
            <a:spAutoFit/>
          </a:bodyPr>
          <a:lstStyle/>
          <a:p>
            <a:r>
              <a:rPr lang="pl-PL" b="1" dirty="0" smtClean="0"/>
              <a:t>„Program rehabilitacji leczniczej w przewlekłych chorobach kości i stawów oraz mięśni w Częstochowie i powiecie częstochowskim, w poradni Nasza Przychodnia”</a:t>
            </a:r>
            <a:endParaRPr lang="pl-PL" dirty="0"/>
          </a:p>
        </p:txBody>
      </p:sp>
      <p:sp>
        <p:nvSpPr>
          <p:cNvPr id="5" name="Prostokąt 4"/>
          <p:cNvSpPr/>
          <p:nvPr/>
        </p:nvSpPr>
        <p:spPr>
          <a:xfrm>
            <a:off x="395536" y="5013176"/>
            <a:ext cx="8352928" cy="923330"/>
          </a:xfrm>
          <a:prstGeom prst="rect">
            <a:avLst/>
          </a:prstGeom>
        </p:spPr>
        <p:txBody>
          <a:bodyPr wrap="square">
            <a:spAutoFit/>
          </a:bodyPr>
          <a:lstStyle/>
          <a:p>
            <a:r>
              <a:rPr lang="pl-PL" b="1" dirty="0" smtClean="0"/>
              <a:t>Źródło finansowania: </a:t>
            </a:r>
            <a:r>
              <a:rPr lang="pl-PL" dirty="0" smtClean="0"/>
              <a:t>Projekt jest współfinansowany z Regionalnego Programu Operacyjnego Województwa Śląskiego na lata 2014-2020, z Europejskiego Funduszu Społecznego</a:t>
            </a:r>
            <a:endParaRPr lang="pl-P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435608" y="116632"/>
            <a:ext cx="7498080" cy="6131768"/>
          </a:xfrm>
        </p:spPr>
        <p:txBody>
          <a:bodyPr>
            <a:normAutofit fontScale="77500" lnSpcReduction="20000"/>
          </a:bodyPr>
          <a:lstStyle/>
          <a:p>
            <a:pPr marL="82296" indent="0">
              <a:buNone/>
            </a:pPr>
            <a:r>
              <a:rPr lang="pl-PL" b="1" dirty="0">
                <a:latin typeface="Times New Roman" panose="02020603050405020304" pitchFamily="18" charset="0"/>
                <a:cs typeface="Times New Roman" panose="02020603050405020304" pitchFamily="18" charset="0"/>
              </a:rPr>
              <a:t>Korzyści wynikających z aktywnego trybu życia jest wiele. Obejmują one min.:</a:t>
            </a:r>
            <a:endParaRPr lang="pl-PL"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układ krwionośny, </a:t>
            </a:r>
            <a:endParaRPr lang="pl-PL"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oddechowy</a:t>
            </a:r>
            <a:r>
              <a:rPr lang="pl-PL" dirty="0">
                <a:latin typeface="Times New Roman" panose="02020603050405020304" pitchFamily="18" charset="0"/>
                <a:cs typeface="Times New Roman" panose="02020603050405020304" pitchFamily="18" charset="0"/>
              </a:rPr>
              <a:t>, odpornościowy. </a:t>
            </a:r>
            <a:endParaRPr lang="pl-PL"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wpływa </a:t>
            </a:r>
            <a:r>
              <a:rPr lang="pl-PL" dirty="0">
                <a:latin typeface="Times New Roman" panose="02020603050405020304" pitchFamily="18" charset="0"/>
                <a:cs typeface="Times New Roman" panose="02020603050405020304" pitchFamily="18" charset="0"/>
              </a:rPr>
              <a:t>dobroczynnie na sferę psychiczną, </a:t>
            </a:r>
            <a:endParaRPr lang="pl-PL"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wspomaga </a:t>
            </a:r>
            <a:r>
              <a:rPr lang="pl-PL" dirty="0">
                <a:latin typeface="Times New Roman" panose="02020603050405020304" pitchFamily="18" charset="0"/>
                <a:cs typeface="Times New Roman" panose="02020603050405020304" pitchFamily="18" charset="0"/>
              </a:rPr>
              <a:t>sprawność intelektualną, </a:t>
            </a:r>
            <a:endParaRPr lang="pl-PL"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daje </a:t>
            </a:r>
            <a:r>
              <a:rPr lang="pl-PL" dirty="0">
                <a:latin typeface="Times New Roman" panose="02020603050405020304" pitchFamily="18" charset="0"/>
                <a:cs typeface="Times New Roman" panose="02020603050405020304" pitchFamily="18" charset="0"/>
              </a:rPr>
              <a:t>odprężenie, </a:t>
            </a:r>
            <a:endParaRPr lang="pl-PL"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ułatwia </a:t>
            </a:r>
            <a:r>
              <a:rPr lang="pl-PL" dirty="0">
                <a:latin typeface="Times New Roman" panose="02020603050405020304" pitchFamily="18" charset="0"/>
                <a:cs typeface="Times New Roman" panose="02020603050405020304" pitchFamily="18" charset="0"/>
              </a:rPr>
              <a:t>procesy </a:t>
            </a:r>
            <a:r>
              <a:rPr lang="pl-PL" dirty="0" smtClean="0">
                <a:latin typeface="Times New Roman" panose="02020603050405020304" pitchFamily="18" charset="0"/>
                <a:cs typeface="Times New Roman" panose="02020603050405020304" pitchFamily="18" charset="0"/>
              </a:rPr>
              <a:t>adaptacyjne, </a:t>
            </a: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poprawia </a:t>
            </a:r>
            <a:r>
              <a:rPr lang="pl-PL" dirty="0">
                <a:latin typeface="Times New Roman" panose="02020603050405020304" pitchFamily="18" charset="0"/>
                <a:cs typeface="Times New Roman" panose="02020603050405020304" pitchFamily="18" charset="0"/>
              </a:rPr>
              <a:t>samopoczucie.</a:t>
            </a:r>
          </a:p>
          <a:p>
            <a:pPr marL="82296" indent="0">
              <a:buNone/>
            </a:pPr>
            <a:endParaRPr lang="pl-PL" b="1" dirty="0" smtClean="0">
              <a:latin typeface="Times New Roman" panose="02020603050405020304" pitchFamily="18" charset="0"/>
              <a:cs typeface="Times New Roman" panose="02020603050405020304" pitchFamily="18" charset="0"/>
            </a:endParaRPr>
          </a:p>
          <a:p>
            <a:pPr marL="82296" indent="0">
              <a:buNone/>
            </a:pPr>
            <a:r>
              <a:rPr lang="pl-PL" b="1" dirty="0" smtClean="0">
                <a:latin typeface="Times New Roman" panose="02020603050405020304" pitchFamily="18" charset="0"/>
                <a:cs typeface="Times New Roman" panose="02020603050405020304" pitchFamily="18" charset="0"/>
              </a:rPr>
              <a:t>Brak </a:t>
            </a:r>
            <a:r>
              <a:rPr lang="pl-PL" b="1" dirty="0">
                <a:latin typeface="Times New Roman" panose="02020603050405020304" pitchFamily="18" charset="0"/>
                <a:cs typeface="Times New Roman" panose="02020603050405020304" pitchFamily="18" charset="0"/>
              </a:rPr>
              <a:t>lub zbyt uboga aktywność ruchowa upośledza:</a:t>
            </a:r>
            <a:endParaRPr lang="pl-PL"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motoryczność, </a:t>
            </a:r>
            <a:endParaRPr lang="pl-PL"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wydolność </a:t>
            </a:r>
            <a:r>
              <a:rPr lang="pl-PL" dirty="0">
                <a:latin typeface="Times New Roman" panose="02020603050405020304" pitchFamily="18" charset="0"/>
                <a:cs typeface="Times New Roman" panose="02020603050405020304" pitchFamily="18" charset="0"/>
              </a:rPr>
              <a:t>fizyczną </a:t>
            </a:r>
            <a:r>
              <a:rPr lang="pl-PL" dirty="0" smtClean="0">
                <a:latin typeface="Times New Roman" panose="02020603050405020304" pitchFamily="18" charset="0"/>
                <a:cs typeface="Times New Roman" panose="02020603050405020304" pitchFamily="18" charset="0"/>
              </a:rPr>
              <a:t>,</a:t>
            </a: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zwiększa </a:t>
            </a:r>
            <a:r>
              <a:rPr lang="pl-PL" dirty="0">
                <a:latin typeface="Times New Roman" panose="02020603050405020304" pitchFamily="18" charset="0"/>
                <a:cs typeface="Times New Roman" panose="02020603050405020304" pitchFamily="18" charset="0"/>
              </a:rPr>
              <a:t>możliwość występowania chorób cywilizacyjnych (otyłość, choroba wieńcowa, cukrzyca, miażdżyca</a:t>
            </a:r>
            <a:r>
              <a:rPr lang="pl-PL" dirty="0" smtClean="0">
                <a:latin typeface="Times New Roman" panose="02020603050405020304" pitchFamily="18" charset="0"/>
                <a:cs typeface="Times New Roman" panose="02020603050405020304" pitchFamily="18" charset="0"/>
              </a:rPr>
              <a:t>).</a:t>
            </a:r>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23351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435608" y="260648"/>
            <a:ext cx="7498080" cy="3600400"/>
          </a:xfrm>
        </p:spPr>
        <p:txBody>
          <a:bodyPr>
            <a:normAutofit/>
          </a:bodyPr>
          <a:lstStyle/>
          <a:p>
            <a:pPr marL="82296" indent="0">
              <a:buNone/>
            </a:pPr>
            <a:r>
              <a:rPr lang="pl-PL" b="1" dirty="0">
                <a:latin typeface="Times New Roman" panose="02020603050405020304" pitchFamily="18" charset="0"/>
                <a:cs typeface="Times New Roman" panose="02020603050405020304" pitchFamily="18" charset="0"/>
              </a:rPr>
              <a:t>Skutkiem spędzania zbyt długiego czasu przed telewizorem i komputerem jest</a:t>
            </a:r>
            <a:r>
              <a:rPr lang="pl-PL" b="1" dirty="0" smtClean="0">
                <a:latin typeface="Times New Roman" panose="02020603050405020304" pitchFamily="18" charset="0"/>
                <a:cs typeface="Times New Roman" panose="02020603050405020304" pitchFamily="18" charset="0"/>
              </a:rPr>
              <a:t>:</a:t>
            </a:r>
            <a:endParaRPr lang="pl-PL"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 zmniejszenie </a:t>
            </a:r>
            <a:r>
              <a:rPr lang="pl-PL" dirty="0">
                <a:latin typeface="Times New Roman" panose="02020603050405020304" pitchFamily="18" charset="0"/>
                <a:cs typeface="Times New Roman" panose="02020603050405020304" pitchFamily="18" charset="0"/>
              </a:rPr>
              <a:t>zdolności </a:t>
            </a:r>
            <a:r>
              <a:rPr lang="pl-PL" dirty="0" smtClean="0">
                <a:latin typeface="Times New Roman" panose="02020603050405020304" pitchFamily="18" charset="0"/>
                <a:cs typeface="Times New Roman" panose="02020603050405020304" pitchFamily="18" charset="0"/>
              </a:rPr>
              <a:t>uczenia,</a:t>
            </a:r>
          </a:p>
          <a:p>
            <a:pPr lvl="0">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 </a:t>
            </a:r>
            <a:r>
              <a:rPr lang="pl-PL" dirty="0" smtClean="0">
                <a:latin typeface="Times New Roman" panose="02020603050405020304" pitchFamily="18" charset="0"/>
                <a:cs typeface="Times New Roman" panose="02020603050405020304" pitchFamily="18" charset="0"/>
              </a:rPr>
              <a:t>przemęczenie </a:t>
            </a:r>
            <a:r>
              <a:rPr lang="pl-PL" dirty="0">
                <a:latin typeface="Times New Roman" panose="02020603050405020304" pitchFamily="18" charset="0"/>
                <a:cs typeface="Times New Roman" panose="02020603050405020304" pitchFamily="18" charset="0"/>
              </a:rPr>
              <a:t>fizyczne i </a:t>
            </a:r>
            <a:r>
              <a:rPr lang="pl-PL" dirty="0" smtClean="0">
                <a:latin typeface="Times New Roman" panose="02020603050405020304" pitchFamily="18" charset="0"/>
                <a:cs typeface="Times New Roman" panose="02020603050405020304" pitchFamily="18" charset="0"/>
              </a:rPr>
              <a:t>psychiczne,</a:t>
            </a:r>
          </a:p>
          <a:p>
            <a:pPr lvl="0">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 </a:t>
            </a:r>
            <a:r>
              <a:rPr lang="pl-PL" dirty="0" smtClean="0">
                <a:latin typeface="Times New Roman" panose="02020603050405020304" pitchFamily="18" charset="0"/>
                <a:cs typeface="Times New Roman" panose="02020603050405020304" pitchFamily="18" charset="0"/>
              </a:rPr>
              <a:t>kłopoty </a:t>
            </a:r>
            <a:r>
              <a:rPr lang="pl-PL" dirty="0">
                <a:latin typeface="Times New Roman" panose="02020603050405020304" pitchFamily="18" charset="0"/>
                <a:cs typeface="Times New Roman" panose="02020603050405020304" pitchFamily="18" charset="0"/>
              </a:rPr>
              <a:t>z koncentracją, niechęć do </a:t>
            </a:r>
            <a:r>
              <a:rPr lang="pl-PL" dirty="0" smtClean="0">
                <a:latin typeface="Times New Roman" panose="02020603050405020304" pitchFamily="18" charset="0"/>
                <a:cs typeface="Times New Roman" panose="02020603050405020304" pitchFamily="18" charset="0"/>
              </a:rPr>
              <a:t>nauki,</a:t>
            </a:r>
          </a:p>
          <a:p>
            <a:pPr lvl="0">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 </a:t>
            </a:r>
            <a:r>
              <a:rPr lang="pl-PL" dirty="0" smtClean="0">
                <a:latin typeface="Times New Roman" panose="02020603050405020304" pitchFamily="18" charset="0"/>
                <a:cs typeface="Times New Roman" panose="02020603050405020304" pitchFamily="18" charset="0"/>
              </a:rPr>
              <a:t>drażliwość</a:t>
            </a:r>
            <a:r>
              <a:rPr lang="pl-PL" dirty="0">
                <a:latin typeface="Times New Roman" panose="02020603050405020304" pitchFamily="18" charset="0"/>
                <a:cs typeface="Times New Roman" panose="02020603050405020304" pitchFamily="18" charset="0"/>
              </a:rPr>
              <a:t>, a nawet agresja.</a:t>
            </a:r>
          </a:p>
          <a:p>
            <a:pPr marL="0" indent="0" algn="ctr">
              <a:buNone/>
            </a:pPr>
            <a:endParaRPr lang="pl-PL"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69228" y="3645024"/>
            <a:ext cx="3818996" cy="28515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55518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a:t> </a:t>
            </a:r>
            <a:endParaRPr lang="pl-PL" dirty="0"/>
          </a:p>
        </p:txBody>
      </p:sp>
      <p:sp>
        <p:nvSpPr>
          <p:cNvPr id="3" name="Symbol zastępczy zawartości 2"/>
          <p:cNvSpPr>
            <a:spLocks noGrp="1"/>
          </p:cNvSpPr>
          <p:nvPr>
            <p:ph idx="1"/>
          </p:nvPr>
        </p:nvSpPr>
        <p:spPr>
          <a:xfrm>
            <a:off x="1435608" y="188640"/>
            <a:ext cx="7498080" cy="6059760"/>
          </a:xfrm>
        </p:spPr>
        <p:txBody>
          <a:bodyPr>
            <a:normAutofit/>
          </a:bodyPr>
          <a:lstStyle/>
          <a:p>
            <a:pPr marL="82296" indent="0" algn="just">
              <a:buNone/>
            </a:pPr>
            <a:r>
              <a:rPr lang="pl-PL" dirty="0">
                <a:latin typeface="Times New Roman" panose="02020603050405020304" pitchFamily="18" charset="0"/>
                <a:cs typeface="Times New Roman" panose="02020603050405020304" pitchFamily="18" charset="0"/>
              </a:rPr>
              <a:t>Na aktywność fizyczną dzieci i młodzieży bardzo duży wpływ mają rodzice, </a:t>
            </a:r>
            <a:r>
              <a:rPr lang="pl-PL" dirty="0" smtClean="0">
                <a:latin typeface="Times New Roman" panose="02020603050405020304" pitchFamily="18" charset="0"/>
                <a:cs typeface="Times New Roman" panose="02020603050405020304" pitchFamily="18" charset="0"/>
              </a:rPr>
              <a:t/>
            </a:r>
            <a:br>
              <a:rPr lang="pl-PL" dirty="0" smtClean="0">
                <a:latin typeface="Times New Roman" panose="02020603050405020304" pitchFamily="18" charset="0"/>
                <a:cs typeface="Times New Roman" panose="02020603050405020304" pitchFamily="18" charset="0"/>
              </a:rPr>
            </a:br>
            <a:r>
              <a:rPr lang="pl-PL" dirty="0" smtClean="0">
                <a:latin typeface="Times New Roman" panose="02020603050405020304" pitchFamily="18" charset="0"/>
                <a:cs typeface="Times New Roman" panose="02020603050405020304" pitchFamily="18" charset="0"/>
              </a:rPr>
              <a:t>a </a:t>
            </a:r>
            <a:r>
              <a:rPr lang="pl-PL" dirty="0">
                <a:latin typeface="Times New Roman" panose="02020603050405020304" pitchFamily="18" charset="0"/>
                <a:cs typeface="Times New Roman" panose="02020603050405020304" pitchFamily="18" charset="0"/>
              </a:rPr>
              <a:t>szczególnie cenne jest uprawianie różnych form ruchu w rodzinie. </a:t>
            </a:r>
            <a:endParaRPr lang="pl-PL" dirty="0" smtClean="0">
              <a:latin typeface="Times New Roman" panose="02020603050405020304" pitchFamily="18" charset="0"/>
              <a:cs typeface="Times New Roman" panose="02020603050405020304" pitchFamily="18" charset="0"/>
            </a:endParaRPr>
          </a:p>
          <a:p>
            <a:pPr marL="82296" indent="0" algn="just">
              <a:buNone/>
            </a:pPr>
            <a:r>
              <a:rPr lang="pl-PL" dirty="0" smtClean="0">
                <a:latin typeface="Times New Roman" panose="02020603050405020304" pitchFamily="18" charset="0"/>
                <a:cs typeface="Times New Roman" panose="02020603050405020304" pitchFamily="18" charset="0"/>
              </a:rPr>
              <a:t>Poziom </a:t>
            </a:r>
            <a:r>
              <a:rPr lang="pl-PL" dirty="0">
                <a:latin typeface="Times New Roman" panose="02020603050405020304" pitchFamily="18" charset="0"/>
                <a:cs typeface="Times New Roman" panose="02020603050405020304" pitchFamily="18" charset="0"/>
              </a:rPr>
              <a:t>aktywności fizycznej młodzieży </a:t>
            </a:r>
            <a:r>
              <a:rPr lang="pl-PL" dirty="0" smtClean="0">
                <a:latin typeface="Times New Roman" panose="02020603050405020304" pitchFamily="18" charset="0"/>
                <a:cs typeface="Times New Roman" panose="02020603050405020304" pitchFamily="18" charset="0"/>
              </a:rPr>
              <a:t/>
            </a:r>
            <a:br>
              <a:rPr lang="pl-PL" dirty="0" smtClean="0">
                <a:latin typeface="Times New Roman" panose="02020603050405020304" pitchFamily="18" charset="0"/>
                <a:cs typeface="Times New Roman" panose="02020603050405020304" pitchFamily="18" charset="0"/>
              </a:rPr>
            </a:br>
            <a:r>
              <a:rPr lang="pl-PL" dirty="0" smtClean="0">
                <a:latin typeface="Times New Roman" panose="02020603050405020304" pitchFamily="18" charset="0"/>
                <a:cs typeface="Times New Roman" panose="02020603050405020304" pitchFamily="18" charset="0"/>
              </a:rPr>
              <a:t>i </a:t>
            </a:r>
            <a:r>
              <a:rPr lang="pl-PL" dirty="0">
                <a:latin typeface="Times New Roman" panose="02020603050405020304" pitchFamily="18" charset="0"/>
                <a:cs typeface="Times New Roman" panose="02020603050405020304" pitchFamily="18" charset="0"/>
              </a:rPr>
              <a:t>osób dorosłych w czasie wolnym w dużym stopniu zależy od świadomości, ale także poziomu wiedzy i sytuacji materialnej</a:t>
            </a:r>
            <a:r>
              <a:rPr lang="pl-PL" dirty="0" smtClean="0">
                <a:latin typeface="Times New Roman" panose="02020603050405020304" pitchFamily="18" charset="0"/>
                <a:cs typeface="Times New Roman" panose="02020603050405020304" pitchFamily="18" charset="0"/>
              </a:rPr>
              <a:t>.</a:t>
            </a:r>
          </a:p>
          <a:p>
            <a:pPr marL="82296" indent="0" algn="just">
              <a:buNone/>
            </a:pPr>
            <a:r>
              <a:rPr lang="pl-PL" dirty="0" smtClean="0">
                <a:latin typeface="Times New Roman" panose="02020603050405020304" pitchFamily="18" charset="0"/>
                <a:cs typeface="Times New Roman" panose="02020603050405020304" pitchFamily="18" charset="0"/>
              </a:rPr>
              <a:t>Stwierdzono</a:t>
            </a:r>
            <a:r>
              <a:rPr lang="pl-PL" dirty="0">
                <a:latin typeface="Times New Roman" panose="02020603050405020304" pitchFamily="18" charset="0"/>
                <a:cs typeface="Times New Roman" panose="02020603050405020304" pitchFamily="18" charset="0"/>
              </a:rPr>
              <a:t>, że dzieci rodziców aktywnych są częściej (niż dzieci rodziców nieaktywnych) aktywne ruchowo.</a:t>
            </a:r>
          </a:p>
          <a:p>
            <a:pPr algn="ctr"/>
            <a:endParaRPr lang="pl-PL" dirty="0"/>
          </a:p>
        </p:txBody>
      </p:sp>
    </p:spTree>
    <p:extLst>
      <p:ext uri="{BB962C8B-B14F-4D97-AF65-F5344CB8AC3E}">
        <p14:creationId xmlns:p14="http://schemas.microsoft.com/office/powerpoint/2010/main" xmlns="" val="2632826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43608" y="260648"/>
            <a:ext cx="7920880" cy="5865515"/>
          </a:xfrm>
        </p:spPr>
        <p:txBody>
          <a:bodyPr>
            <a:normAutofit/>
          </a:bodyPr>
          <a:lstStyle/>
          <a:p>
            <a:pPr marL="0" indent="0" algn="just">
              <a:buNone/>
            </a:pPr>
            <a:r>
              <a:rPr lang="pl-PL" dirty="0">
                <a:latin typeface="Times New Roman" panose="02020603050405020304" pitchFamily="18" charset="0"/>
                <a:cs typeface="Times New Roman" panose="02020603050405020304" pitchFamily="18" charset="0"/>
              </a:rPr>
              <a:t>Coraz częściej, by znaleźć czas na systematyczną aktywność fizyczną, musimy nieźle się nagimnastykować. </a:t>
            </a:r>
            <a:endParaRPr lang="pl-PL" dirty="0" smtClean="0">
              <a:latin typeface="Times New Roman" panose="02020603050405020304" pitchFamily="18" charset="0"/>
              <a:cs typeface="Times New Roman" panose="02020603050405020304" pitchFamily="18" charset="0"/>
            </a:endParaRPr>
          </a:p>
          <a:p>
            <a:pPr marL="0" indent="0" algn="just">
              <a:buNone/>
            </a:pPr>
            <a:r>
              <a:rPr lang="pl-PL" dirty="0" smtClean="0">
                <a:latin typeface="Times New Roman" panose="02020603050405020304" pitchFamily="18" charset="0"/>
                <a:cs typeface="Times New Roman" panose="02020603050405020304" pitchFamily="18" charset="0"/>
              </a:rPr>
              <a:t>Trudno </a:t>
            </a:r>
            <a:r>
              <a:rPr lang="pl-PL" dirty="0">
                <a:latin typeface="Times New Roman" panose="02020603050405020304" pitchFamily="18" charset="0"/>
                <a:cs typeface="Times New Roman" panose="02020603050405020304" pitchFamily="18" charset="0"/>
              </a:rPr>
              <a:t>w harmonogramie wygospodarować godziny, potrzebne do utrzymania zdrowego stylu życia. </a:t>
            </a:r>
            <a:endParaRPr lang="pl-PL" dirty="0" smtClean="0">
              <a:latin typeface="Times New Roman" panose="02020603050405020304" pitchFamily="18" charset="0"/>
              <a:cs typeface="Times New Roman" panose="02020603050405020304" pitchFamily="18" charset="0"/>
            </a:endParaRPr>
          </a:p>
          <a:p>
            <a:pPr marL="0" indent="0" algn="just">
              <a:buNone/>
            </a:pPr>
            <a:r>
              <a:rPr lang="pl-PL" dirty="0" smtClean="0">
                <a:latin typeface="Times New Roman" panose="02020603050405020304" pitchFamily="18" charset="0"/>
                <a:cs typeface="Times New Roman" panose="02020603050405020304" pitchFamily="18" charset="0"/>
              </a:rPr>
              <a:t>Okazuje </a:t>
            </a:r>
            <a:r>
              <a:rPr lang="pl-PL" dirty="0">
                <a:latin typeface="Times New Roman" panose="02020603050405020304" pitchFamily="18" charset="0"/>
                <a:cs typeface="Times New Roman" panose="02020603050405020304" pitchFamily="18" charset="0"/>
              </a:rPr>
              <a:t>się jednak, że czasem nieznacznie modyfikując nasze </a:t>
            </a:r>
            <a:r>
              <a:rPr lang="pl-PL" dirty="0" smtClean="0">
                <a:latin typeface="Times New Roman" panose="02020603050405020304" pitchFamily="18" charset="0"/>
                <a:cs typeface="Times New Roman" panose="02020603050405020304" pitchFamily="18" charset="0"/>
              </a:rPr>
              <a:t>przyzwyczajenia,</a:t>
            </a:r>
          </a:p>
          <a:p>
            <a:pPr marL="0" indent="0" algn="just">
              <a:buNone/>
            </a:pPr>
            <a:r>
              <a:rPr lang="pl-PL" dirty="0" smtClean="0">
                <a:latin typeface="Times New Roman" panose="02020603050405020304" pitchFamily="18" charset="0"/>
                <a:cs typeface="Times New Roman" panose="02020603050405020304" pitchFamily="18" charset="0"/>
              </a:rPr>
              <a:t>w</a:t>
            </a:r>
            <a:r>
              <a:rPr lang="pl-PL" dirty="0">
                <a:latin typeface="Times New Roman" panose="02020603050405020304" pitchFamily="18" charset="0"/>
                <a:cs typeface="Times New Roman" panose="02020603050405020304" pitchFamily="18" charset="0"/>
              </a:rPr>
              <a:t> pozornie mało sportowych czynnościach znajdziemy sposoby na aktywność fizyczną.</a:t>
            </a:r>
          </a:p>
          <a:p>
            <a:pPr marL="0" indent="0" algn="ctr">
              <a:buNone/>
            </a:pPr>
            <a:endParaRPr lang="pl-PL" dirty="0"/>
          </a:p>
        </p:txBody>
      </p:sp>
    </p:spTree>
    <p:extLst>
      <p:ext uri="{BB962C8B-B14F-4D97-AF65-F5344CB8AC3E}">
        <p14:creationId xmlns:p14="http://schemas.microsoft.com/office/powerpoint/2010/main" xmlns="" val="2017468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435608" y="332656"/>
            <a:ext cx="7498080" cy="5915744"/>
          </a:xfrm>
        </p:spPr>
        <p:txBody>
          <a:bodyPr>
            <a:normAutofit/>
          </a:bodyPr>
          <a:lstStyle/>
          <a:p>
            <a:pPr marL="0" indent="0" algn="just">
              <a:buNone/>
            </a:pPr>
            <a:r>
              <a:rPr lang="pl-PL" dirty="0">
                <a:latin typeface="Times New Roman" panose="02020603050405020304" pitchFamily="18" charset="0"/>
                <a:cs typeface="Times New Roman" panose="02020603050405020304" pitchFamily="18" charset="0"/>
              </a:rPr>
              <a:t>Dlaczego, skoro uprawianie sportu jest tak wartościowe, Polaków nieaktywnych wciąż jest tak wielu? </a:t>
            </a:r>
            <a:endParaRPr lang="pl-PL" dirty="0" smtClean="0">
              <a:latin typeface="Times New Roman" panose="02020603050405020304" pitchFamily="18" charset="0"/>
              <a:cs typeface="Times New Roman" panose="02020603050405020304" pitchFamily="18" charset="0"/>
            </a:endParaRPr>
          </a:p>
          <a:p>
            <a:pPr marL="0" indent="0" algn="just">
              <a:buNone/>
            </a:pPr>
            <a:endParaRPr lang="pl-PL" dirty="0" smtClean="0">
              <a:latin typeface="Times New Roman" panose="02020603050405020304" pitchFamily="18" charset="0"/>
              <a:cs typeface="Times New Roman" panose="02020603050405020304" pitchFamily="18" charset="0"/>
            </a:endParaRPr>
          </a:p>
          <a:p>
            <a:pPr marL="0" indent="0" algn="just">
              <a:buNone/>
            </a:pPr>
            <a:r>
              <a:rPr lang="pl-PL" dirty="0" smtClean="0">
                <a:latin typeface="Times New Roman" panose="02020603050405020304" pitchFamily="18" charset="0"/>
                <a:cs typeface="Times New Roman" panose="02020603050405020304" pitchFamily="18" charset="0"/>
              </a:rPr>
              <a:t>Powodów </a:t>
            </a:r>
            <a:r>
              <a:rPr lang="pl-PL" dirty="0">
                <a:latin typeface="Times New Roman" panose="02020603050405020304" pitchFamily="18" charset="0"/>
                <a:cs typeface="Times New Roman" panose="02020603050405020304" pitchFamily="18" charset="0"/>
              </a:rPr>
              <a:t>może być </a:t>
            </a:r>
            <a:r>
              <a:rPr lang="pl-PL" dirty="0" smtClean="0">
                <a:latin typeface="Times New Roman" panose="02020603050405020304" pitchFamily="18" charset="0"/>
                <a:cs typeface="Times New Roman" panose="02020603050405020304" pitchFamily="18" charset="0"/>
              </a:rPr>
              <a:t>kilka: </a:t>
            </a:r>
          </a:p>
          <a:p>
            <a:pPr marL="457200" indent="-457200" algn="just">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częściowo </a:t>
            </a:r>
            <a:r>
              <a:rPr lang="pl-PL" dirty="0">
                <a:latin typeface="Times New Roman" panose="02020603050405020304" pitchFamily="18" charset="0"/>
                <a:cs typeface="Times New Roman" panose="02020603050405020304" pitchFamily="18" charset="0"/>
              </a:rPr>
              <a:t>wynika to z </a:t>
            </a:r>
            <a:r>
              <a:rPr lang="pl-PL" dirty="0" smtClean="0">
                <a:latin typeface="Times New Roman" panose="02020603050405020304" pitchFamily="18" charset="0"/>
                <a:cs typeface="Times New Roman" panose="02020603050405020304" pitchFamily="18" charset="0"/>
              </a:rPr>
              <a:t>niewiedzy,</a:t>
            </a:r>
          </a:p>
          <a:p>
            <a:pPr marL="457200" indent="-457200" algn="just">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braku wyobraźni,</a:t>
            </a:r>
          </a:p>
          <a:p>
            <a:pPr marL="457200" indent="-457200" algn="just">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b</a:t>
            </a:r>
            <a:r>
              <a:rPr lang="pl-PL" dirty="0" smtClean="0">
                <a:latin typeface="Times New Roman" panose="02020603050405020304" pitchFamily="18" charset="0"/>
                <a:cs typeface="Times New Roman" panose="02020603050405020304" pitchFamily="18" charset="0"/>
              </a:rPr>
              <a:t>raku czasu. </a:t>
            </a:r>
            <a:endParaRPr lang="pl-PL" dirty="0"/>
          </a:p>
        </p:txBody>
      </p:sp>
    </p:spTree>
    <p:extLst>
      <p:ext uri="{BB962C8B-B14F-4D97-AF65-F5344CB8AC3E}">
        <p14:creationId xmlns:p14="http://schemas.microsoft.com/office/powerpoint/2010/main" xmlns="" val="36284080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548680"/>
            <a:ext cx="8229600" cy="1143000"/>
          </a:xfrm>
        </p:spPr>
        <p:txBody>
          <a:bodyPr>
            <a:normAutofit/>
          </a:bodyPr>
          <a:lstStyle/>
          <a:p>
            <a:r>
              <a:rPr lang="pl-PL" dirty="0"/>
              <a:t> </a:t>
            </a:r>
          </a:p>
        </p:txBody>
      </p:sp>
      <p:sp>
        <p:nvSpPr>
          <p:cNvPr id="3" name="Symbol zastępczy zawartości 2"/>
          <p:cNvSpPr>
            <a:spLocks noGrp="1"/>
          </p:cNvSpPr>
          <p:nvPr>
            <p:ph idx="1"/>
          </p:nvPr>
        </p:nvSpPr>
        <p:spPr>
          <a:xfrm>
            <a:off x="1043608" y="332656"/>
            <a:ext cx="7643192" cy="6525344"/>
          </a:xfrm>
        </p:spPr>
        <p:txBody>
          <a:bodyPr>
            <a:normAutofit fontScale="92500"/>
          </a:bodyPr>
          <a:lstStyle/>
          <a:p>
            <a:pPr marL="82296" indent="0">
              <a:buNone/>
            </a:pPr>
            <a:r>
              <a:rPr lang="pl-PL" sz="3500" b="1" dirty="0">
                <a:latin typeface="Times New Roman" panose="02020603050405020304" pitchFamily="18" charset="0"/>
                <a:cs typeface="Times New Roman" panose="02020603050405020304" pitchFamily="18" charset="0"/>
              </a:rPr>
              <a:t>Ile czasu potrzeba na aktywność fizyczną?</a:t>
            </a:r>
          </a:p>
          <a:p>
            <a:pPr marL="82296" indent="0">
              <a:buNone/>
            </a:pPr>
            <a:r>
              <a:rPr lang="pl-PL" sz="3500" dirty="0">
                <a:latin typeface="Times New Roman" panose="02020603050405020304" pitchFamily="18" charset="0"/>
                <a:cs typeface="Times New Roman" panose="02020603050405020304" pitchFamily="18" charset="0"/>
              </a:rPr>
              <a:t>Światowa Organizacja Zdrowia zaleca, by w odniesieniu do zdrowych osób dorosłych w wieku między </a:t>
            </a:r>
            <a:r>
              <a:rPr lang="pl-PL" sz="3500" dirty="0" smtClean="0">
                <a:latin typeface="Times New Roman" panose="02020603050405020304" pitchFamily="18" charset="0"/>
                <a:cs typeface="Times New Roman" panose="02020603050405020304" pitchFamily="18" charset="0"/>
              </a:rPr>
              <a:t>18 </a:t>
            </a:r>
            <a:r>
              <a:rPr lang="pl-PL" sz="3500" dirty="0">
                <a:latin typeface="Times New Roman" panose="02020603050405020304" pitchFamily="18" charset="0"/>
                <a:cs typeface="Times New Roman" panose="02020603050405020304" pitchFamily="18" charset="0"/>
              </a:rPr>
              <a:t>a </a:t>
            </a:r>
            <a:r>
              <a:rPr lang="pl-PL" sz="3500" dirty="0" smtClean="0">
                <a:latin typeface="Times New Roman" panose="02020603050405020304" pitchFamily="18" charset="0"/>
                <a:cs typeface="Times New Roman" panose="02020603050405020304" pitchFamily="18" charset="0"/>
              </a:rPr>
              <a:t>65 </a:t>
            </a:r>
            <a:r>
              <a:rPr lang="pl-PL" sz="3500" dirty="0">
                <a:latin typeface="Times New Roman" panose="02020603050405020304" pitchFamily="18" charset="0"/>
                <a:cs typeface="Times New Roman" panose="02020603050405020304" pitchFamily="18" charset="0"/>
              </a:rPr>
              <a:t>rokiem życia zalecanym celem było osiągnięcie systematycznej, umiarkowanej aktywności fizycznej przez przynajmniej 30 minut </a:t>
            </a:r>
            <a:r>
              <a:rPr lang="pl-PL" sz="3500" dirty="0" smtClean="0">
                <a:latin typeface="Times New Roman" panose="02020603050405020304" pitchFamily="18" charset="0"/>
                <a:cs typeface="Times New Roman" panose="02020603050405020304" pitchFamily="18" charset="0"/>
              </a:rPr>
              <a:t>przez 5 </a:t>
            </a:r>
            <a:r>
              <a:rPr lang="pl-PL" sz="3500" dirty="0">
                <a:latin typeface="Times New Roman" panose="02020603050405020304" pitchFamily="18" charset="0"/>
                <a:cs typeface="Times New Roman" panose="02020603050405020304" pitchFamily="18" charset="0"/>
              </a:rPr>
              <a:t>dni w tygodniu lub bardzo intensywnej aktywności fizycznej </a:t>
            </a:r>
            <a:r>
              <a:rPr lang="pl-PL" sz="3500" dirty="0" smtClean="0">
                <a:latin typeface="Times New Roman" panose="02020603050405020304" pitchFamily="18" charset="0"/>
                <a:cs typeface="Times New Roman" panose="02020603050405020304" pitchFamily="18" charset="0"/>
              </a:rPr>
              <a:t>przynajmniej </a:t>
            </a:r>
            <a:r>
              <a:rPr lang="pl-PL" sz="3500" dirty="0">
                <a:latin typeface="Times New Roman" panose="02020603050405020304" pitchFamily="18" charset="0"/>
                <a:cs typeface="Times New Roman" panose="02020603050405020304" pitchFamily="18" charset="0"/>
              </a:rPr>
              <a:t>20 minut </a:t>
            </a:r>
            <a:r>
              <a:rPr lang="pl-PL" sz="3500" dirty="0" smtClean="0">
                <a:latin typeface="Times New Roman" panose="02020603050405020304" pitchFamily="18" charset="0"/>
                <a:cs typeface="Times New Roman" panose="02020603050405020304" pitchFamily="18" charset="0"/>
              </a:rPr>
              <a:t>przez 3 </a:t>
            </a:r>
            <a:r>
              <a:rPr lang="pl-PL" sz="3500" dirty="0">
                <a:latin typeface="Times New Roman" panose="02020603050405020304" pitchFamily="18" charset="0"/>
                <a:cs typeface="Times New Roman" panose="02020603050405020304" pitchFamily="18" charset="0"/>
              </a:rPr>
              <a:t>dni w tygodniu. WHO zaznacza, że możemy czas poświęcony na ćwiczenia podzielić na bloki nie krótsze niż 10 minut.</a:t>
            </a:r>
          </a:p>
          <a:p>
            <a:pPr marL="0" indent="0">
              <a:buNone/>
            </a:pPr>
            <a:endParaRPr lang="pl-PL" b="1" dirty="0" smtClean="0"/>
          </a:p>
        </p:txBody>
      </p:sp>
    </p:spTree>
    <p:extLst>
      <p:ext uri="{BB962C8B-B14F-4D97-AF65-F5344CB8AC3E}">
        <p14:creationId xmlns:p14="http://schemas.microsoft.com/office/powerpoint/2010/main" xmlns="" val="4196757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04664"/>
            <a:ext cx="8229600" cy="1143000"/>
          </a:xfrm>
        </p:spPr>
        <p:txBody>
          <a:bodyPr>
            <a:normAutofit/>
          </a:bodyPr>
          <a:lstStyle/>
          <a:p>
            <a:r>
              <a:rPr lang="pl-PL" dirty="0"/>
              <a:t> </a:t>
            </a:r>
          </a:p>
        </p:txBody>
      </p:sp>
      <p:sp>
        <p:nvSpPr>
          <p:cNvPr id="3" name="Symbol zastępczy zawartości 2"/>
          <p:cNvSpPr>
            <a:spLocks noGrp="1"/>
          </p:cNvSpPr>
          <p:nvPr>
            <p:ph idx="1"/>
          </p:nvPr>
        </p:nvSpPr>
        <p:spPr>
          <a:xfrm>
            <a:off x="1115616" y="692696"/>
            <a:ext cx="7643192" cy="5069160"/>
          </a:xfrm>
        </p:spPr>
        <p:txBody>
          <a:bodyPr>
            <a:normAutofit/>
          </a:bodyPr>
          <a:lstStyle/>
          <a:p>
            <a:pPr marL="0" indent="0">
              <a:buNone/>
            </a:pPr>
            <a:r>
              <a:rPr lang="pl-PL" dirty="0">
                <a:latin typeface="Times New Roman" panose="02020603050405020304" pitchFamily="18" charset="0"/>
                <a:cs typeface="Times New Roman" panose="02020603050405020304" pitchFamily="18" charset="0"/>
              </a:rPr>
              <a:t>Zaleca się też ćwiczenia zwiększające siłę mięśni i wytrzymałość 2 do 3 razy w tygodniu.  </a:t>
            </a:r>
            <a:r>
              <a:rPr lang="pl-PL" dirty="0" smtClean="0">
                <a:latin typeface="Times New Roman" panose="02020603050405020304" pitchFamily="18" charset="0"/>
                <a:cs typeface="Times New Roman" panose="02020603050405020304" pitchFamily="18" charset="0"/>
              </a:rPr>
              <a:t>Dla </a:t>
            </a:r>
            <a:r>
              <a:rPr lang="pl-PL" dirty="0">
                <a:latin typeface="Times New Roman" panose="02020603050405020304" pitchFamily="18" charset="0"/>
                <a:cs typeface="Times New Roman" panose="02020603050405020304" pitchFamily="18" charset="0"/>
              </a:rPr>
              <a:t>osób powyżej </a:t>
            </a:r>
            <a:r>
              <a:rPr lang="pl-PL" dirty="0" smtClean="0">
                <a:latin typeface="Times New Roman" panose="02020603050405020304" pitchFamily="18" charset="0"/>
                <a:cs typeface="Times New Roman" panose="02020603050405020304" pitchFamily="18" charset="0"/>
              </a:rPr>
              <a:t>65 </a:t>
            </a:r>
            <a:r>
              <a:rPr lang="pl-PL" dirty="0">
                <a:latin typeface="Times New Roman" panose="02020603050405020304" pitchFamily="18" charset="0"/>
                <a:cs typeface="Times New Roman" panose="02020603050405020304" pitchFamily="18" charset="0"/>
              </a:rPr>
              <a:t>roku życia można przyjąć, że z drobnymi wyjątkami, </a:t>
            </a:r>
            <a:r>
              <a:rPr lang="pl-PL" dirty="0" smtClean="0">
                <a:latin typeface="Times New Roman" panose="02020603050405020304" pitchFamily="18" charset="0"/>
                <a:cs typeface="Times New Roman" panose="02020603050405020304" pitchFamily="18" charset="0"/>
              </a:rPr>
              <a:t>normy są </a:t>
            </a:r>
            <a:r>
              <a:rPr lang="pl-PL" dirty="0">
                <a:latin typeface="Times New Roman" panose="02020603050405020304" pitchFamily="18" charset="0"/>
                <a:cs typeface="Times New Roman" panose="02020603050405020304" pitchFamily="18" charset="0"/>
              </a:rPr>
              <a:t>te same co dla osób z przedziału 18–65. </a:t>
            </a:r>
            <a:r>
              <a:rPr lang="pl-PL" dirty="0" smtClean="0">
                <a:latin typeface="Times New Roman" panose="02020603050405020304" pitchFamily="18" charset="0"/>
                <a:cs typeface="Times New Roman" panose="02020603050405020304" pitchFamily="18" charset="0"/>
              </a:rPr>
              <a:t> Młodzież </a:t>
            </a:r>
            <a:r>
              <a:rPr lang="pl-PL" dirty="0">
                <a:latin typeface="Times New Roman" panose="02020603050405020304" pitchFamily="18" charset="0"/>
                <a:cs typeface="Times New Roman" panose="02020603050405020304" pitchFamily="18" charset="0"/>
              </a:rPr>
              <a:t>szkolna powinna wykazywać codzienną aktywność fizyczną przez co najmniej 60 minut dziennie</a:t>
            </a:r>
            <a:r>
              <a:rPr lang="pl-PL" dirty="0" smtClean="0">
                <a:latin typeface="Times New Roman" panose="02020603050405020304" pitchFamily="18" charset="0"/>
                <a:cs typeface="Times New Roman" panose="02020603050405020304" pitchFamily="18" charset="0"/>
              </a:rPr>
              <a:t>.</a:t>
            </a:r>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414562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85000" lnSpcReduction="20000"/>
          </a:bodyPr>
          <a:lstStyle/>
          <a:p>
            <a:pPr marL="82296" lvl="0" indent="0">
              <a:buNone/>
            </a:pPr>
            <a:r>
              <a:rPr lang="pl-PL" dirty="0">
                <a:latin typeface="Times New Roman" panose="02020603050405020304" pitchFamily="18" charset="0"/>
                <a:cs typeface="Times New Roman" panose="02020603050405020304" pitchFamily="18" charset="0"/>
              </a:rPr>
              <a:t>Wchodzenie po </a:t>
            </a:r>
            <a:r>
              <a:rPr lang="pl-PL" dirty="0" smtClean="0">
                <a:latin typeface="Times New Roman" panose="02020603050405020304" pitchFamily="18" charset="0"/>
                <a:cs typeface="Times New Roman" panose="02020603050405020304" pitchFamily="18" charset="0"/>
              </a:rPr>
              <a:t>schodach</a:t>
            </a:r>
            <a:r>
              <a:rPr lang="pl-PL" dirty="0">
                <a:latin typeface="Times New Roman" panose="02020603050405020304" pitchFamily="18" charset="0"/>
                <a:cs typeface="Times New Roman" panose="02020603050405020304" pitchFamily="18" charset="0"/>
              </a:rPr>
              <a:t>	</a:t>
            </a:r>
            <a:r>
              <a:rPr lang="pl-PL" dirty="0" smtClean="0">
                <a:latin typeface="Times New Roman" panose="02020603050405020304" pitchFamily="18" charset="0"/>
                <a:cs typeface="Times New Roman" panose="02020603050405020304" pitchFamily="18" charset="0"/>
              </a:rPr>
              <a:t>	- </a:t>
            </a:r>
            <a:r>
              <a:rPr lang="pl-PL" dirty="0">
                <a:latin typeface="Times New Roman" panose="02020603050405020304" pitchFamily="18" charset="0"/>
                <a:cs typeface="Times New Roman" panose="02020603050405020304" pitchFamily="18" charset="0"/>
              </a:rPr>
              <a:t>948 kcal/godz.</a:t>
            </a:r>
          </a:p>
          <a:p>
            <a:pPr marL="82296" lvl="0" indent="0">
              <a:buNone/>
            </a:pPr>
            <a:r>
              <a:rPr lang="pl-PL" dirty="0">
                <a:latin typeface="Times New Roman" panose="02020603050405020304" pitchFamily="18" charset="0"/>
                <a:cs typeface="Times New Roman" panose="02020603050405020304" pitchFamily="18" charset="0"/>
              </a:rPr>
              <a:t>Szybki </a:t>
            </a:r>
            <a:r>
              <a:rPr lang="pl-PL" dirty="0" smtClean="0">
                <a:latin typeface="Times New Roman" panose="02020603050405020304" pitchFamily="18" charset="0"/>
                <a:cs typeface="Times New Roman" panose="02020603050405020304" pitchFamily="18" charset="0"/>
              </a:rPr>
              <a:t>marsz			- </a:t>
            </a:r>
            <a:r>
              <a:rPr lang="pl-PL" dirty="0">
                <a:latin typeface="Times New Roman" panose="02020603050405020304" pitchFamily="18" charset="0"/>
                <a:cs typeface="Times New Roman" panose="02020603050405020304" pitchFamily="18" charset="0"/>
              </a:rPr>
              <a:t>600 kcal/godz.</a:t>
            </a:r>
          </a:p>
          <a:p>
            <a:pPr marL="82296" lvl="0" indent="0">
              <a:buNone/>
            </a:pPr>
            <a:r>
              <a:rPr lang="pl-PL" dirty="0">
                <a:latin typeface="Times New Roman" panose="02020603050405020304" pitchFamily="18" charset="0"/>
                <a:cs typeface="Times New Roman" panose="02020603050405020304" pitchFamily="18" charset="0"/>
              </a:rPr>
              <a:t>Powolny </a:t>
            </a:r>
            <a:r>
              <a:rPr lang="pl-PL" dirty="0" smtClean="0">
                <a:latin typeface="Times New Roman" panose="02020603050405020304" pitchFamily="18" charset="0"/>
                <a:cs typeface="Times New Roman" panose="02020603050405020304" pitchFamily="18" charset="0"/>
              </a:rPr>
              <a:t>spacer			- </a:t>
            </a:r>
            <a:r>
              <a:rPr lang="pl-PL" dirty="0">
                <a:latin typeface="Times New Roman" panose="02020603050405020304" pitchFamily="18" charset="0"/>
                <a:cs typeface="Times New Roman" panose="02020603050405020304" pitchFamily="18" charset="0"/>
              </a:rPr>
              <a:t>172 kcal/godz.</a:t>
            </a:r>
          </a:p>
          <a:p>
            <a:pPr marL="82296" lvl="0" indent="0">
              <a:buNone/>
            </a:pPr>
            <a:r>
              <a:rPr lang="pl-PL" dirty="0" smtClean="0">
                <a:latin typeface="Times New Roman" panose="02020603050405020304" pitchFamily="18" charset="0"/>
                <a:cs typeface="Times New Roman" panose="02020603050405020304" pitchFamily="18" charset="0"/>
              </a:rPr>
              <a:t>Pływanie				- </a:t>
            </a:r>
            <a:r>
              <a:rPr lang="pl-PL" dirty="0">
                <a:latin typeface="Times New Roman" panose="02020603050405020304" pitchFamily="18" charset="0"/>
                <a:cs typeface="Times New Roman" panose="02020603050405020304" pitchFamily="18" charset="0"/>
              </a:rPr>
              <a:t>468 kcal/godz.</a:t>
            </a:r>
          </a:p>
          <a:p>
            <a:pPr marL="82296" lvl="0" indent="0">
              <a:buNone/>
            </a:pPr>
            <a:r>
              <a:rPr lang="pl-PL" dirty="0">
                <a:latin typeface="Times New Roman" panose="02020603050405020304" pitchFamily="18" charset="0"/>
                <a:cs typeface="Times New Roman" panose="02020603050405020304" pitchFamily="18" charset="0"/>
              </a:rPr>
              <a:t>Energiczny </a:t>
            </a:r>
            <a:r>
              <a:rPr lang="pl-PL" dirty="0" smtClean="0">
                <a:latin typeface="Times New Roman" panose="02020603050405020304" pitchFamily="18" charset="0"/>
                <a:cs typeface="Times New Roman" panose="02020603050405020304" pitchFamily="18" charset="0"/>
              </a:rPr>
              <a:t>taniec			- </a:t>
            </a:r>
            <a:r>
              <a:rPr lang="pl-PL" dirty="0">
                <a:latin typeface="Times New Roman" panose="02020603050405020304" pitchFamily="18" charset="0"/>
                <a:cs typeface="Times New Roman" panose="02020603050405020304" pitchFamily="18" charset="0"/>
              </a:rPr>
              <a:t>366 kcal/godz.</a:t>
            </a:r>
          </a:p>
          <a:p>
            <a:pPr marL="82296" lvl="0" indent="0">
              <a:buNone/>
            </a:pPr>
            <a:r>
              <a:rPr lang="pl-PL" dirty="0" smtClean="0">
                <a:latin typeface="Times New Roman" panose="02020603050405020304" pitchFamily="18" charset="0"/>
                <a:cs typeface="Times New Roman" panose="02020603050405020304" pitchFamily="18" charset="0"/>
              </a:rPr>
              <a:t>Aerobik				- </a:t>
            </a:r>
            <a:r>
              <a:rPr lang="pl-PL" dirty="0">
                <a:latin typeface="Times New Roman" panose="02020603050405020304" pitchFamily="18" charset="0"/>
                <a:cs typeface="Times New Roman" panose="02020603050405020304" pitchFamily="18" charset="0"/>
              </a:rPr>
              <a:t>300 kcal/godz.</a:t>
            </a:r>
          </a:p>
          <a:p>
            <a:pPr marL="82296" lvl="0" indent="0">
              <a:buNone/>
            </a:pPr>
            <a:r>
              <a:rPr lang="pl-PL" dirty="0">
                <a:latin typeface="Times New Roman" panose="02020603050405020304" pitchFamily="18" charset="0"/>
                <a:cs typeface="Times New Roman" panose="02020603050405020304" pitchFamily="18" charset="0"/>
              </a:rPr>
              <a:t>Gra w </a:t>
            </a:r>
            <a:r>
              <a:rPr lang="pl-PL" dirty="0" smtClean="0">
                <a:latin typeface="Times New Roman" panose="02020603050405020304" pitchFamily="18" charset="0"/>
                <a:cs typeface="Times New Roman" panose="02020603050405020304" pitchFamily="18" charset="0"/>
              </a:rPr>
              <a:t>kręgle			- </a:t>
            </a:r>
            <a:r>
              <a:rPr lang="pl-PL" dirty="0">
                <a:latin typeface="Times New Roman" panose="02020603050405020304" pitchFamily="18" charset="0"/>
                <a:cs typeface="Times New Roman" panose="02020603050405020304" pitchFamily="18" charset="0"/>
              </a:rPr>
              <a:t>204 kcal/godz.</a:t>
            </a:r>
          </a:p>
          <a:p>
            <a:pPr marL="82296" lvl="0" indent="0">
              <a:buNone/>
            </a:pPr>
            <a:r>
              <a:rPr lang="pl-PL" dirty="0">
                <a:latin typeface="Times New Roman" panose="02020603050405020304" pitchFamily="18" charset="0"/>
                <a:cs typeface="Times New Roman" panose="02020603050405020304" pitchFamily="18" charset="0"/>
              </a:rPr>
              <a:t>Jazda na </a:t>
            </a:r>
            <a:r>
              <a:rPr lang="pl-PL" dirty="0" smtClean="0">
                <a:latin typeface="Times New Roman" panose="02020603050405020304" pitchFamily="18" charset="0"/>
                <a:cs typeface="Times New Roman" panose="02020603050405020304" pitchFamily="18" charset="0"/>
              </a:rPr>
              <a:t>łyżwach			- </a:t>
            </a:r>
            <a:r>
              <a:rPr lang="pl-PL" dirty="0">
                <a:latin typeface="Times New Roman" panose="02020603050405020304" pitchFamily="18" charset="0"/>
                <a:cs typeface="Times New Roman" panose="02020603050405020304" pitchFamily="18" charset="0"/>
              </a:rPr>
              <a:t>426 kcal/godz.</a:t>
            </a:r>
          </a:p>
          <a:p>
            <a:pPr marL="82296" lvl="0" indent="0">
              <a:buNone/>
            </a:pPr>
            <a:r>
              <a:rPr lang="pl-PL" dirty="0" smtClean="0">
                <a:latin typeface="Times New Roman" panose="02020603050405020304" pitchFamily="18" charset="0"/>
                <a:cs typeface="Times New Roman" panose="02020603050405020304" pitchFamily="18" charset="0"/>
              </a:rPr>
              <a:t>Odkurzanie				- </a:t>
            </a:r>
            <a:r>
              <a:rPr lang="pl-PL" dirty="0">
                <a:latin typeface="Times New Roman" panose="02020603050405020304" pitchFamily="18" charset="0"/>
                <a:cs typeface="Times New Roman" panose="02020603050405020304" pitchFamily="18" charset="0"/>
              </a:rPr>
              <a:t>135 kcal/godz.</a:t>
            </a:r>
          </a:p>
          <a:p>
            <a:pPr marL="82296" lvl="0" indent="0">
              <a:buNone/>
            </a:pPr>
            <a:r>
              <a:rPr lang="pl-PL" dirty="0" smtClean="0">
                <a:latin typeface="Times New Roman" panose="02020603050405020304" pitchFamily="18" charset="0"/>
                <a:cs typeface="Times New Roman" panose="02020603050405020304" pitchFamily="18" charset="0"/>
              </a:rPr>
              <a:t>Skakanka				- </a:t>
            </a:r>
            <a:r>
              <a:rPr lang="pl-PL" dirty="0">
                <a:latin typeface="Times New Roman" panose="02020603050405020304" pitchFamily="18" charset="0"/>
                <a:cs typeface="Times New Roman" panose="02020603050405020304" pitchFamily="18" charset="0"/>
              </a:rPr>
              <a:t>492 kcal/godz.</a:t>
            </a:r>
          </a:p>
          <a:p>
            <a:pPr marL="82296" indent="0">
              <a:buNone/>
            </a:pPr>
            <a:r>
              <a:rPr lang="pl-PL" dirty="0" smtClean="0">
                <a:latin typeface="Times New Roman" panose="02020603050405020304" pitchFamily="18" charset="0"/>
                <a:cs typeface="Times New Roman" panose="02020603050405020304" pitchFamily="18" charset="0"/>
              </a:rPr>
              <a:t>Brzuszki				- </a:t>
            </a:r>
            <a:r>
              <a:rPr lang="pl-PL" dirty="0">
                <a:latin typeface="Times New Roman" panose="02020603050405020304" pitchFamily="18" charset="0"/>
                <a:cs typeface="Times New Roman" panose="02020603050405020304" pitchFamily="18" charset="0"/>
              </a:rPr>
              <a:t>400 kcal/godz.</a:t>
            </a:r>
            <a:endParaRPr lang="pl-PL" b="1" dirty="0" smtClean="0">
              <a:latin typeface="Times New Roman" panose="02020603050405020304" pitchFamily="18" charset="0"/>
              <a:cs typeface="Times New Roman" panose="02020603050405020304" pitchFamily="18" charset="0"/>
            </a:endParaRPr>
          </a:p>
          <a:p>
            <a:pPr marL="0" indent="0" algn="ctr">
              <a:buNone/>
            </a:pPr>
            <a:endParaRPr lang="pl-PL" dirty="0"/>
          </a:p>
        </p:txBody>
      </p:sp>
      <p:sp>
        <p:nvSpPr>
          <p:cNvPr id="5" name="Tytuł 4"/>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Spalanie kalorii</a:t>
            </a:r>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93604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43608" y="332656"/>
            <a:ext cx="7653536" cy="6081539"/>
          </a:xfrm>
        </p:spPr>
        <p:txBody>
          <a:bodyPr>
            <a:normAutofit fontScale="70000" lnSpcReduction="20000"/>
          </a:bodyPr>
          <a:lstStyle/>
          <a:p>
            <a:pPr marL="82296" indent="0">
              <a:buNone/>
            </a:pPr>
            <a:r>
              <a:rPr lang="pl-PL" b="1" dirty="0">
                <a:latin typeface="Times New Roman" panose="02020603050405020304" pitchFamily="18" charset="0"/>
                <a:cs typeface="Times New Roman" panose="02020603050405020304" pitchFamily="18" charset="0"/>
              </a:rPr>
              <a:t>Ruch jest jak lek</a:t>
            </a:r>
            <a:endParaRPr lang="pl-PL" dirty="0">
              <a:latin typeface="Times New Roman" panose="02020603050405020304" pitchFamily="18" charset="0"/>
              <a:cs typeface="Times New Roman" panose="02020603050405020304" pitchFamily="18" charset="0"/>
            </a:endParaRPr>
          </a:p>
          <a:p>
            <a:pPr marL="82296" indent="0">
              <a:buNone/>
            </a:pPr>
            <a:r>
              <a:rPr lang="pl-PL" dirty="0">
                <a:latin typeface="Times New Roman" panose="02020603050405020304" pitchFamily="18" charset="0"/>
                <a:cs typeface="Times New Roman" panose="02020603050405020304" pitchFamily="18" charset="0"/>
              </a:rPr>
              <a:t>Do długiej, wciąż uzupełnianej przez lekarzy i naukowców listy korzyści wynikających z uprawiania sportu, takich </a:t>
            </a:r>
            <a:r>
              <a:rPr lang="pl-PL" dirty="0" smtClean="0">
                <a:latin typeface="Times New Roman" panose="02020603050405020304" pitchFamily="18" charset="0"/>
                <a:cs typeface="Times New Roman" panose="02020603050405020304" pitchFamily="18" charset="0"/>
              </a:rPr>
              <a:t>jak: </a:t>
            </a:r>
          </a:p>
          <a:p>
            <a:pPr>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choćby </a:t>
            </a:r>
            <a:r>
              <a:rPr lang="pl-PL" dirty="0">
                <a:latin typeface="Times New Roman" panose="02020603050405020304" pitchFamily="18" charset="0"/>
                <a:cs typeface="Times New Roman" panose="02020603050405020304" pitchFamily="18" charset="0"/>
              </a:rPr>
              <a:t>obniżanie ciśnienia, </a:t>
            </a:r>
            <a:endParaRPr lang="pl-PL"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dotlenianie organizmu,</a:t>
            </a:r>
          </a:p>
          <a:p>
            <a:pPr>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usprawnianie </a:t>
            </a:r>
            <a:r>
              <a:rPr lang="pl-PL" dirty="0">
                <a:latin typeface="Times New Roman" panose="02020603050405020304" pitchFamily="18" charset="0"/>
                <a:cs typeface="Times New Roman" panose="02020603050405020304" pitchFamily="18" charset="0"/>
              </a:rPr>
              <a:t>pracy jelit, </a:t>
            </a:r>
            <a:endParaRPr lang="pl-PL"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dobroczynny </a:t>
            </a:r>
            <a:r>
              <a:rPr lang="pl-PL" dirty="0">
                <a:latin typeface="Times New Roman" panose="02020603050405020304" pitchFamily="18" charset="0"/>
                <a:cs typeface="Times New Roman" panose="02020603050405020304" pitchFamily="18" charset="0"/>
              </a:rPr>
              <a:t>wpływ na samopoczucie i zdrowie psychiczne osób w każdym wieku.</a:t>
            </a:r>
          </a:p>
          <a:p>
            <a:pPr marL="82296" indent="0">
              <a:buNone/>
            </a:pPr>
            <a:endParaRPr lang="pl-PL" b="1" dirty="0" smtClean="0">
              <a:latin typeface="Times New Roman" panose="02020603050405020304" pitchFamily="18" charset="0"/>
              <a:cs typeface="Times New Roman" panose="02020603050405020304" pitchFamily="18" charset="0"/>
            </a:endParaRPr>
          </a:p>
          <a:p>
            <a:pPr marL="82296" indent="0">
              <a:buNone/>
            </a:pPr>
            <a:r>
              <a:rPr lang="pl-PL" b="1" dirty="0" smtClean="0">
                <a:latin typeface="Times New Roman" panose="02020603050405020304" pitchFamily="18" charset="0"/>
                <a:cs typeface="Times New Roman" panose="02020603050405020304" pitchFamily="18" charset="0"/>
              </a:rPr>
              <a:t>Ruch </a:t>
            </a:r>
            <a:r>
              <a:rPr lang="pl-PL" b="1" dirty="0">
                <a:latin typeface="Times New Roman" panose="02020603050405020304" pitchFamily="18" charset="0"/>
                <a:cs typeface="Times New Roman" panose="02020603050405020304" pitchFamily="18" charset="0"/>
              </a:rPr>
              <a:t>działa na:</a:t>
            </a:r>
            <a:endParaRPr lang="pl-PL"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układ </a:t>
            </a:r>
            <a:r>
              <a:rPr lang="pl-PL" dirty="0" smtClean="0">
                <a:latin typeface="Times New Roman" panose="02020603050405020304" pitchFamily="18" charset="0"/>
                <a:cs typeface="Times New Roman" panose="02020603050405020304" pitchFamily="18" charset="0"/>
              </a:rPr>
              <a:t>krążenia,</a:t>
            </a: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układ oddechowy,</a:t>
            </a: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układ ruchu,</a:t>
            </a: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układ mięśniowy,</a:t>
            </a: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układ immunologiczny,</a:t>
            </a: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układ nerwowy,</a:t>
            </a: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układ </a:t>
            </a:r>
            <a:r>
              <a:rPr lang="pl-PL" dirty="0">
                <a:latin typeface="Times New Roman" panose="02020603050405020304" pitchFamily="18" charset="0"/>
                <a:cs typeface="Times New Roman" panose="02020603050405020304" pitchFamily="18" charset="0"/>
              </a:rPr>
              <a:t>trawienny.</a:t>
            </a:r>
          </a:p>
          <a:p>
            <a:pPr marL="0" indent="0" algn="ctr">
              <a:buNone/>
            </a:pPr>
            <a:endParaRPr lang="pl-PL" dirty="0"/>
          </a:p>
        </p:txBody>
      </p:sp>
    </p:spTree>
    <p:extLst>
      <p:ext uri="{BB962C8B-B14F-4D97-AF65-F5344CB8AC3E}">
        <p14:creationId xmlns:p14="http://schemas.microsoft.com/office/powerpoint/2010/main" xmlns="" val="3782888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cap="all" dirty="0">
                <a:effectLst/>
                <a:latin typeface="Times New Roman" panose="02020603050405020304" pitchFamily="18" charset="0"/>
                <a:cs typeface="Times New Roman" panose="02020603050405020304" pitchFamily="18" charset="0"/>
              </a:rPr>
              <a:t>UKŁAD </a:t>
            </a:r>
            <a:r>
              <a:rPr lang="pl-PL" b="1" cap="all" dirty="0" smtClean="0">
                <a:effectLst/>
                <a:latin typeface="Times New Roman" panose="02020603050405020304" pitchFamily="18" charset="0"/>
                <a:cs typeface="Times New Roman" panose="02020603050405020304" pitchFamily="18" charset="0"/>
              </a:rPr>
              <a:t>KRĄŻENIA</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p:txBody>
          <a:bodyPr>
            <a:normAutofit fontScale="70000" lnSpcReduction="20000"/>
          </a:bodyPr>
          <a:lstStyle/>
          <a:p>
            <a:pPr marL="82296" indent="0">
              <a:buNone/>
            </a:pPr>
            <a:r>
              <a:rPr lang="pl-PL" dirty="0">
                <a:latin typeface="Times New Roman" panose="02020603050405020304" pitchFamily="18" charset="0"/>
                <a:cs typeface="Times New Roman" panose="02020603050405020304" pitchFamily="18" charset="0"/>
              </a:rPr>
              <a:t>Dzięki systematycznej aktywności ruchowej układ krążenia staje się sprawniejszy. Ćwiczenia fizyczne </a:t>
            </a:r>
            <a:r>
              <a:rPr lang="pl-PL" dirty="0" smtClean="0">
                <a:latin typeface="Times New Roman" panose="02020603050405020304" pitchFamily="18" charset="0"/>
                <a:cs typeface="Times New Roman" panose="02020603050405020304" pitchFamily="18" charset="0"/>
              </a:rPr>
              <a:t>wpływają:</a:t>
            </a:r>
          </a:p>
          <a:p>
            <a:pPr marL="82296" indent="0">
              <a:buNone/>
            </a:pPr>
            <a:endParaRPr lang="pl-PL"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na poprawę czynności </a:t>
            </a:r>
            <a:r>
              <a:rPr lang="pl-PL" b="1" dirty="0">
                <a:latin typeface="Times New Roman" panose="02020603050405020304" pitchFamily="18" charset="0"/>
                <a:cs typeface="Times New Roman" panose="02020603050405020304" pitchFamily="18" charset="0"/>
              </a:rPr>
              <a:t> </a:t>
            </a:r>
            <a:r>
              <a:rPr lang="pl-PL" dirty="0" smtClean="0">
                <a:latin typeface="Times New Roman" panose="02020603050405020304" pitchFamily="18" charset="0"/>
                <a:cs typeface="Times New Roman" panose="02020603050405020304" pitchFamily="18" charset="0"/>
              </a:rPr>
              <a:t>serca,</a:t>
            </a: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zwiększa </a:t>
            </a:r>
            <a:r>
              <a:rPr lang="pl-PL" dirty="0">
                <a:latin typeface="Times New Roman" panose="02020603050405020304" pitchFamily="18" charset="0"/>
                <a:cs typeface="Times New Roman" panose="02020603050405020304" pitchFamily="18" charset="0"/>
              </a:rPr>
              <a:t>się jego pojemność minutowa (pojemność krwi wytłoczonej przez jedną z komór w czasie jednej minuty</a:t>
            </a:r>
            <a:r>
              <a:rPr lang="pl-PL" dirty="0" smtClean="0">
                <a:latin typeface="Times New Roman" panose="02020603050405020304" pitchFamily="18" charset="0"/>
                <a:cs typeface="Times New Roman" panose="02020603050405020304" pitchFamily="18" charset="0"/>
              </a:rPr>
              <a:t>),</a:t>
            </a: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wzrasta </a:t>
            </a:r>
            <a:r>
              <a:rPr lang="pl-PL" dirty="0">
                <a:latin typeface="Times New Roman" panose="02020603050405020304" pitchFamily="18" charset="0"/>
                <a:cs typeface="Times New Roman" panose="02020603050405020304" pitchFamily="18" charset="0"/>
              </a:rPr>
              <a:t>jego ukrwienie, objętość i masa, </a:t>
            </a:r>
            <a:endParaRPr lang="pl-PL"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obniża </a:t>
            </a:r>
            <a:r>
              <a:rPr lang="pl-PL" dirty="0">
                <a:latin typeface="Times New Roman" panose="02020603050405020304" pitchFamily="18" charset="0"/>
                <a:cs typeface="Times New Roman" panose="02020603050405020304" pitchFamily="18" charset="0"/>
              </a:rPr>
              <a:t>się natomiast ciśnienie krwi. </a:t>
            </a:r>
            <a:endParaRPr lang="pl-PL"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zwiększa </a:t>
            </a:r>
            <a:r>
              <a:rPr lang="pl-PL" dirty="0">
                <a:latin typeface="Times New Roman" panose="02020603050405020304" pitchFamily="18" charset="0"/>
                <a:cs typeface="Times New Roman" panose="02020603050405020304" pitchFamily="18" charset="0"/>
              </a:rPr>
              <a:t>się sieć naczyń </a:t>
            </a:r>
            <a:r>
              <a:rPr lang="pl-PL" dirty="0" smtClean="0">
                <a:latin typeface="Times New Roman" panose="02020603050405020304" pitchFamily="18" charset="0"/>
                <a:cs typeface="Times New Roman" panose="02020603050405020304" pitchFamily="18" charset="0"/>
              </a:rPr>
              <a:t>wieńcowych,</a:t>
            </a: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usprawnia </a:t>
            </a:r>
            <a:r>
              <a:rPr lang="pl-PL" dirty="0">
                <a:latin typeface="Times New Roman" panose="02020603050405020304" pitchFamily="18" charset="0"/>
                <a:cs typeface="Times New Roman" panose="02020603050405020304" pitchFamily="18" charset="0"/>
              </a:rPr>
              <a:t>transport </a:t>
            </a:r>
            <a:r>
              <a:rPr lang="pl-PL" dirty="0" smtClean="0">
                <a:latin typeface="Times New Roman" panose="02020603050405020304" pitchFamily="18" charset="0"/>
                <a:cs typeface="Times New Roman" panose="02020603050405020304" pitchFamily="18" charset="0"/>
              </a:rPr>
              <a:t>gazów,</a:t>
            </a: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wzrasta </a:t>
            </a:r>
            <a:r>
              <a:rPr lang="pl-PL" dirty="0">
                <a:latin typeface="Times New Roman" panose="02020603050405020304" pitchFamily="18" charset="0"/>
                <a:cs typeface="Times New Roman" panose="02020603050405020304" pitchFamily="18" charset="0"/>
              </a:rPr>
              <a:t>maksymalne nasycenie </a:t>
            </a:r>
            <a:r>
              <a:rPr lang="pl-PL" dirty="0" smtClean="0">
                <a:latin typeface="Times New Roman" panose="02020603050405020304" pitchFamily="18" charset="0"/>
                <a:cs typeface="Times New Roman" panose="02020603050405020304" pitchFamily="18" charset="0"/>
              </a:rPr>
              <a:t>tlenem,</a:t>
            </a: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ma </a:t>
            </a:r>
            <a:r>
              <a:rPr lang="pl-PL" dirty="0">
                <a:latin typeface="Times New Roman" panose="02020603050405020304" pitchFamily="18" charset="0"/>
                <a:cs typeface="Times New Roman" panose="02020603050405020304" pitchFamily="18" charset="0"/>
              </a:rPr>
              <a:t>pozytywny wpływ na gospodarkę cholesterolową poprzez zwiększenie frakcji „dobrego” </a:t>
            </a:r>
            <a:r>
              <a:rPr lang="pl-PL" b="1" dirty="0">
                <a:latin typeface="Times New Roman" panose="02020603050405020304" pitchFamily="18" charset="0"/>
                <a:cs typeface="Times New Roman" panose="02020603050405020304" pitchFamily="18" charset="0"/>
              </a:rPr>
              <a:t>cholesterolu</a:t>
            </a:r>
            <a:r>
              <a:rPr lang="pl-PL" dirty="0">
                <a:latin typeface="Times New Roman" panose="02020603050405020304" pitchFamily="18" charset="0"/>
                <a:cs typeface="Times New Roman" panose="02020603050405020304" pitchFamily="18" charset="0"/>
              </a:rPr>
              <a:t> </a:t>
            </a:r>
            <a:r>
              <a:rPr lang="pl-PL" dirty="0" smtClean="0">
                <a:latin typeface="Times New Roman" panose="02020603050405020304" pitchFamily="18" charset="0"/>
                <a:cs typeface="Times New Roman" panose="02020603050405020304" pitchFamily="18" charset="0"/>
              </a:rPr>
              <a:t>HDL.</a:t>
            </a:r>
            <a:endParaRPr lang="pl-PL" dirty="0">
              <a:latin typeface="Times New Roman" panose="02020603050405020304" pitchFamily="18" charset="0"/>
              <a:cs typeface="Times New Roman" panose="02020603050405020304" pitchFamily="18" charset="0"/>
            </a:endParaRPr>
          </a:p>
          <a:p>
            <a:pPr marL="0" indent="0" algn="ctr">
              <a:buNone/>
            </a:pPr>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70403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2" cstate="print"/>
          <a:srcRect/>
          <a:stretch>
            <a:fillRect/>
          </a:stretch>
        </p:blipFill>
        <p:spPr bwMode="auto">
          <a:xfrm>
            <a:off x="0" y="5234289"/>
            <a:ext cx="1567061" cy="1567061"/>
          </a:xfrm>
          <a:prstGeom prst="rect">
            <a:avLst/>
          </a:prstGeom>
          <a:noFill/>
          <a:ln w="9525">
            <a:noFill/>
            <a:miter lim="800000"/>
            <a:headEnd/>
            <a:tailEnd/>
          </a:ln>
        </p:spPr>
      </p:pic>
      <p:sp>
        <p:nvSpPr>
          <p:cNvPr id="2" name="Tytuł 1"/>
          <p:cNvSpPr>
            <a:spLocks noGrp="1"/>
          </p:cNvSpPr>
          <p:nvPr>
            <p:ph type="title"/>
          </p:nvPr>
        </p:nvSpPr>
        <p:spPr/>
        <p:txBody>
          <a:bodyPr>
            <a:normAutofit fontScale="90000"/>
          </a:bodyPr>
          <a:lstStyle/>
          <a:p>
            <a:pPr algn="ctr"/>
            <a:r>
              <a:rPr lang="pl-PL" b="1" dirty="0"/>
              <a:t>Światowa </a:t>
            </a:r>
            <a:r>
              <a:rPr lang="pl-PL" b="1" dirty="0" smtClean="0"/>
              <a:t>Organizacja Zdrowia WHO to:</a:t>
            </a:r>
            <a:endParaRPr lang="pl-PL" dirty="0"/>
          </a:p>
        </p:txBody>
      </p:sp>
      <p:sp>
        <p:nvSpPr>
          <p:cNvPr id="119810" name="AutoShape 2" descr="Znalezione obrazy dla zapytania wh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19812" name="AutoShape 4" descr="Znalezione obrazy dla zapytania wh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19814" name="AutoShape 6" descr="Znalezione obrazy dla zapytania wh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 name="Symbol zastępczy zawartości 2"/>
          <p:cNvSpPr>
            <a:spLocks noGrp="1"/>
          </p:cNvSpPr>
          <p:nvPr>
            <p:ph idx="1"/>
          </p:nvPr>
        </p:nvSpPr>
        <p:spPr/>
        <p:txBody>
          <a:bodyPr>
            <a:normAutofit fontScale="77500" lnSpcReduction="20000"/>
          </a:bodyPr>
          <a:lstStyle/>
          <a:p>
            <a:pPr marL="342900" lvl="0" indent="-342900">
              <a:lnSpc>
                <a:spcPct val="115000"/>
              </a:lnSpc>
              <a:spcAft>
                <a:spcPts val="0"/>
              </a:spcAft>
              <a:buFont typeface="Wingdings"/>
              <a:buChar char=""/>
            </a:pPr>
            <a:r>
              <a:rPr lang="pl-PL" dirty="0" smtClean="0">
                <a:latin typeface="Times New Roman"/>
                <a:ea typeface="Calibri"/>
                <a:cs typeface="Times New Roman"/>
              </a:rPr>
              <a:t>jedna </a:t>
            </a:r>
            <a:r>
              <a:rPr lang="pl-PL" dirty="0">
                <a:latin typeface="Times New Roman"/>
                <a:ea typeface="Calibri"/>
                <a:cs typeface="Times New Roman"/>
              </a:rPr>
              <a:t>z organizacji w ramach ONZ,</a:t>
            </a:r>
            <a:endParaRPr lang="pl-PL" sz="2800" dirty="0">
              <a:latin typeface="Calibri"/>
              <a:ea typeface="Calibri"/>
              <a:cs typeface="Times New Roman"/>
            </a:endParaRPr>
          </a:p>
          <a:p>
            <a:pPr marL="342900" lvl="0" indent="-342900">
              <a:lnSpc>
                <a:spcPct val="115000"/>
              </a:lnSpc>
              <a:spcAft>
                <a:spcPts val="0"/>
              </a:spcAft>
              <a:buFont typeface="Wingdings"/>
              <a:buChar char=""/>
            </a:pPr>
            <a:r>
              <a:rPr lang="pl-PL" dirty="0">
                <a:latin typeface="Times New Roman"/>
                <a:ea typeface="Calibri"/>
                <a:cs typeface="Times New Roman"/>
              </a:rPr>
              <a:t>działa na rzecz zwiększenia współpracy między państwami w dziedzinie zdrowia,</a:t>
            </a:r>
            <a:endParaRPr lang="pl-PL" sz="2800" dirty="0">
              <a:latin typeface="Calibri"/>
              <a:ea typeface="Calibri"/>
              <a:cs typeface="Times New Roman"/>
            </a:endParaRPr>
          </a:p>
          <a:p>
            <a:pPr marL="342900" lvl="0" indent="-342900">
              <a:lnSpc>
                <a:spcPct val="115000"/>
              </a:lnSpc>
              <a:spcAft>
                <a:spcPts val="0"/>
              </a:spcAft>
              <a:buFont typeface="Wingdings"/>
              <a:buChar char=""/>
            </a:pPr>
            <a:r>
              <a:rPr lang="pl-PL" dirty="0">
                <a:latin typeface="Times New Roman"/>
                <a:ea typeface="Calibri"/>
                <a:cs typeface="Times New Roman"/>
              </a:rPr>
              <a:t>zwalczania epidemii chorób zakaźnych,</a:t>
            </a:r>
            <a:endParaRPr lang="pl-PL" sz="2800" dirty="0">
              <a:latin typeface="Calibri"/>
              <a:ea typeface="Calibri"/>
              <a:cs typeface="Times New Roman"/>
            </a:endParaRPr>
          </a:p>
          <a:p>
            <a:pPr marL="342900" lvl="0" indent="-342900">
              <a:lnSpc>
                <a:spcPct val="115000"/>
              </a:lnSpc>
              <a:spcAft>
                <a:spcPts val="0"/>
              </a:spcAft>
              <a:buFont typeface="Wingdings"/>
              <a:buChar char=""/>
            </a:pPr>
            <a:r>
              <a:rPr lang="pl-PL" dirty="0">
                <a:latin typeface="Times New Roman"/>
                <a:ea typeface="Calibri"/>
                <a:cs typeface="Times New Roman"/>
              </a:rPr>
              <a:t>ustala normy dotyczące składu lekarstw i jakości żywności</a:t>
            </a:r>
            <a:endParaRPr lang="pl-PL" sz="2800" dirty="0">
              <a:latin typeface="Calibri"/>
              <a:ea typeface="Calibri"/>
              <a:cs typeface="Times New Roman"/>
            </a:endParaRPr>
          </a:p>
          <a:p>
            <a:pPr marL="342900" lvl="0" indent="-342900">
              <a:lnSpc>
                <a:spcPct val="115000"/>
              </a:lnSpc>
              <a:spcAft>
                <a:spcPts val="0"/>
              </a:spcAft>
              <a:buFont typeface="Wingdings"/>
              <a:buChar char=""/>
            </a:pPr>
            <a:r>
              <a:rPr lang="pl-PL" dirty="0">
                <a:latin typeface="Times New Roman"/>
                <a:ea typeface="Calibri"/>
                <a:cs typeface="Times New Roman"/>
              </a:rPr>
              <a:t>siedziba mieści się w Genewie,</a:t>
            </a:r>
            <a:endParaRPr lang="pl-PL" sz="2800" dirty="0">
              <a:latin typeface="Calibri"/>
              <a:ea typeface="Calibri"/>
              <a:cs typeface="Times New Roman"/>
            </a:endParaRPr>
          </a:p>
          <a:p>
            <a:pPr marL="342900" lvl="0" indent="-342900">
              <a:lnSpc>
                <a:spcPct val="115000"/>
              </a:lnSpc>
              <a:spcAft>
                <a:spcPts val="0"/>
              </a:spcAft>
              <a:buFont typeface="Wingdings"/>
              <a:buChar char=""/>
            </a:pPr>
            <a:r>
              <a:rPr lang="pl-PL" dirty="0">
                <a:latin typeface="Times New Roman"/>
                <a:ea typeface="Calibri"/>
                <a:cs typeface="Times New Roman"/>
              </a:rPr>
              <a:t>działa od 1946 roku,</a:t>
            </a:r>
            <a:endParaRPr lang="pl-PL" sz="2800" dirty="0">
              <a:latin typeface="Calibri"/>
              <a:ea typeface="Calibri"/>
              <a:cs typeface="Times New Roman"/>
            </a:endParaRPr>
          </a:p>
          <a:p>
            <a:pPr marL="342900" lvl="0" indent="-342900">
              <a:lnSpc>
                <a:spcPct val="115000"/>
              </a:lnSpc>
              <a:spcAft>
                <a:spcPts val="0"/>
              </a:spcAft>
              <a:buFont typeface="Wingdings"/>
              <a:buChar char=""/>
            </a:pPr>
            <a:r>
              <a:rPr lang="pl-PL" dirty="0">
                <a:latin typeface="Times New Roman"/>
                <a:ea typeface="Calibri"/>
                <a:cs typeface="Times New Roman"/>
              </a:rPr>
              <a:t>jej główne sukcesy to zwalczanie epidemii: gruźlica, malaria, cholera, dżuma poprzez masowe szczepienia,</a:t>
            </a:r>
            <a:endParaRPr lang="pl-PL" sz="2800" dirty="0">
              <a:latin typeface="Calibri"/>
              <a:ea typeface="Calibri"/>
              <a:cs typeface="Times New Roman"/>
            </a:endParaRPr>
          </a:p>
          <a:p>
            <a:pPr marL="342900" lvl="0" indent="-342900">
              <a:lnSpc>
                <a:spcPct val="115000"/>
              </a:lnSpc>
              <a:spcAft>
                <a:spcPts val="1000"/>
              </a:spcAft>
              <a:buFont typeface="Wingdings"/>
              <a:buChar char=""/>
            </a:pPr>
            <a:r>
              <a:rPr lang="pl-PL" dirty="0">
                <a:latin typeface="Times New Roman"/>
                <a:ea typeface="Calibri"/>
                <a:cs typeface="Times New Roman"/>
              </a:rPr>
              <a:t>Polska jest jej członkiem od chwili powstania.</a:t>
            </a:r>
            <a:endParaRPr lang="pl-PL" sz="2800" dirty="0">
              <a:latin typeface="Calibri"/>
              <a:ea typeface="Calibri"/>
              <a:cs typeface="Times New Roman"/>
            </a:endParaRPr>
          </a:p>
          <a:p>
            <a:pPr algn="ctr">
              <a:buNone/>
            </a:pPr>
            <a:endParaRPr lang="pl-P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effectLst/>
                <a:latin typeface="Times New Roman" panose="02020603050405020304" pitchFamily="18" charset="0"/>
                <a:cs typeface="Times New Roman" panose="02020603050405020304" pitchFamily="18" charset="0"/>
              </a:rPr>
              <a:t>UKŁAD ODDECHOWY</a:t>
            </a:r>
            <a:endParaRPr lang="pl-PL" dirty="0">
              <a:effectLst/>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1435608" y="1412776"/>
            <a:ext cx="7498080" cy="4835624"/>
          </a:xfrm>
        </p:spPr>
        <p:txBody>
          <a:bodyPr>
            <a:normAutofit fontScale="92500" lnSpcReduction="20000"/>
          </a:bodyPr>
          <a:lstStyle/>
          <a:p>
            <a:pPr marL="82296" indent="0">
              <a:buNone/>
            </a:pPr>
            <a:r>
              <a:rPr lang="pl-PL" dirty="0">
                <a:latin typeface="Times New Roman" panose="02020603050405020304" pitchFamily="18" charset="0"/>
                <a:cs typeface="Times New Roman" panose="02020603050405020304" pitchFamily="18" charset="0"/>
              </a:rPr>
              <a:t>Ruch zwiększa:</a:t>
            </a:r>
          </a:p>
          <a:p>
            <a:pPr lvl="0">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zapotrzebowanie organizmu na </a:t>
            </a:r>
            <a:r>
              <a:rPr lang="pl-PL" dirty="0" smtClean="0">
                <a:latin typeface="Times New Roman" panose="02020603050405020304" pitchFamily="18" charset="0"/>
                <a:cs typeface="Times New Roman" panose="02020603050405020304" pitchFamily="18" charset="0"/>
              </a:rPr>
              <a:t>tlen,</a:t>
            </a:r>
            <a:endParaRPr lang="pl-PL"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usprawnia </a:t>
            </a:r>
            <a:r>
              <a:rPr lang="pl-PL" dirty="0">
                <a:latin typeface="Times New Roman" panose="02020603050405020304" pitchFamily="18" charset="0"/>
                <a:cs typeface="Times New Roman" panose="02020603050405020304" pitchFamily="18" charset="0"/>
              </a:rPr>
              <a:t>funkcjonowanie układu </a:t>
            </a:r>
            <a:r>
              <a:rPr lang="pl-PL" dirty="0" smtClean="0">
                <a:latin typeface="Times New Roman" panose="02020603050405020304" pitchFamily="18" charset="0"/>
                <a:cs typeface="Times New Roman" panose="02020603050405020304" pitchFamily="18" charset="0"/>
              </a:rPr>
              <a:t>oddechowego,</a:t>
            </a:r>
            <a:endParaRPr lang="pl-PL"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wzrasta </a:t>
            </a:r>
            <a:r>
              <a:rPr lang="pl-PL" dirty="0">
                <a:latin typeface="Times New Roman" panose="02020603050405020304" pitchFamily="18" charset="0"/>
                <a:cs typeface="Times New Roman" panose="02020603050405020304" pitchFamily="18" charset="0"/>
              </a:rPr>
              <a:t>wentylacja płuc, zwiększają się parametry spirometryczne (w tym najbardziej znany VC – pojemność życiowa</a:t>
            </a:r>
            <a:r>
              <a:rPr lang="pl-PL" dirty="0" smtClean="0">
                <a:latin typeface="Times New Roman" panose="02020603050405020304" pitchFamily="18" charset="0"/>
                <a:cs typeface="Times New Roman" panose="02020603050405020304" pitchFamily="18" charset="0"/>
              </a:rPr>
              <a:t>),</a:t>
            </a: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wzrasta </a:t>
            </a:r>
            <a:r>
              <a:rPr lang="pl-PL" dirty="0">
                <a:latin typeface="Times New Roman" panose="02020603050405020304" pitchFamily="18" charset="0"/>
                <a:cs typeface="Times New Roman" panose="02020603050405020304" pitchFamily="18" charset="0"/>
              </a:rPr>
              <a:t>siła mięśni oddechowych klatki piersiowej i przepony, </a:t>
            </a:r>
            <a:endParaRPr lang="pl-PL"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a </a:t>
            </a:r>
            <a:r>
              <a:rPr lang="pl-PL" dirty="0">
                <a:latin typeface="Times New Roman" panose="02020603050405020304" pitchFamily="18" charset="0"/>
                <a:cs typeface="Times New Roman" panose="02020603050405020304" pitchFamily="18" charset="0"/>
              </a:rPr>
              <a:t>także zwiększa się pojemność dyfuzyjna </a:t>
            </a:r>
            <a:r>
              <a:rPr lang="pl-PL" dirty="0" smtClean="0">
                <a:latin typeface="Times New Roman" panose="02020603050405020304" pitchFamily="18" charset="0"/>
                <a:cs typeface="Times New Roman" panose="02020603050405020304" pitchFamily="18" charset="0"/>
              </a:rPr>
              <a:t/>
            </a:r>
            <a:br>
              <a:rPr lang="pl-PL" dirty="0" smtClean="0">
                <a:latin typeface="Times New Roman" panose="02020603050405020304" pitchFamily="18" charset="0"/>
                <a:cs typeface="Times New Roman" panose="02020603050405020304" pitchFamily="18" charset="0"/>
              </a:rPr>
            </a:br>
            <a:r>
              <a:rPr lang="pl-PL" dirty="0" smtClean="0">
                <a:latin typeface="Times New Roman" panose="02020603050405020304" pitchFamily="18" charset="0"/>
                <a:cs typeface="Times New Roman" panose="02020603050405020304" pitchFamily="18" charset="0"/>
              </a:rPr>
              <a:t>i </a:t>
            </a:r>
            <a:r>
              <a:rPr lang="pl-PL" dirty="0">
                <a:latin typeface="Times New Roman" panose="02020603050405020304" pitchFamily="18" charset="0"/>
                <a:cs typeface="Times New Roman" panose="02020603050405020304" pitchFamily="18" charset="0"/>
              </a:rPr>
              <a:t>ukrwienie płuc</a:t>
            </a:r>
            <a:r>
              <a:rPr lang="pl-PL" dirty="0" smtClean="0">
                <a:latin typeface="Times New Roman" panose="02020603050405020304" pitchFamily="18" charset="0"/>
                <a:cs typeface="Times New Roman" panose="02020603050405020304" pitchFamily="18" charset="0"/>
              </a:rPr>
              <a:t>.</a:t>
            </a:r>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596517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a:effectLst/>
                <a:latin typeface="Times New Roman" panose="02020603050405020304" pitchFamily="18" charset="0"/>
                <a:cs typeface="Times New Roman" panose="02020603050405020304" pitchFamily="18" charset="0"/>
              </a:rPr>
              <a:t>UKŁAD </a:t>
            </a:r>
            <a:r>
              <a:rPr lang="pl-PL" b="1" dirty="0" smtClean="0">
                <a:effectLst/>
                <a:latin typeface="Times New Roman" panose="02020603050405020304" pitchFamily="18" charset="0"/>
                <a:cs typeface="Times New Roman" panose="02020603050405020304" pitchFamily="18" charset="0"/>
              </a:rPr>
              <a:t>RUCHU</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p:txBody>
          <a:bodyPr>
            <a:normAutofit/>
          </a:bodyPr>
          <a:lstStyle/>
          <a:p>
            <a:pPr marL="82296" indent="0">
              <a:buNone/>
            </a:pPr>
            <a:r>
              <a:rPr lang="pl-PL" dirty="0" smtClean="0">
                <a:latin typeface="Times New Roman" panose="02020603050405020304" pitchFamily="18" charset="0"/>
                <a:cs typeface="Times New Roman" panose="02020603050405020304" pitchFamily="18" charset="0"/>
              </a:rPr>
              <a:t>Wysiłek fizyczny:</a:t>
            </a:r>
          </a:p>
          <a:p>
            <a:pPr>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zapobiegających </a:t>
            </a:r>
            <a:r>
              <a:rPr lang="pl-PL" dirty="0">
                <a:latin typeface="Times New Roman" panose="02020603050405020304" pitchFamily="18" charset="0"/>
                <a:cs typeface="Times New Roman" panose="02020603050405020304" pitchFamily="18" charset="0"/>
              </a:rPr>
              <a:t>rozwojowi </a:t>
            </a:r>
            <a:r>
              <a:rPr lang="pl-PL" dirty="0" smtClean="0">
                <a:latin typeface="Times New Roman" panose="02020603050405020304" pitchFamily="18" charset="0"/>
                <a:cs typeface="Times New Roman" panose="02020603050405020304" pitchFamily="18" charset="0"/>
              </a:rPr>
              <a:t>osteoporozy,</a:t>
            </a:r>
          </a:p>
          <a:p>
            <a:pPr>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zwiększenie </a:t>
            </a:r>
            <a:r>
              <a:rPr lang="pl-PL" dirty="0">
                <a:latin typeface="Times New Roman" panose="02020603050405020304" pitchFamily="18" charset="0"/>
                <a:cs typeface="Times New Roman" panose="02020603050405020304" pitchFamily="18" charset="0"/>
              </a:rPr>
              <a:t>ruchomości w stawach (gibkość), </a:t>
            </a:r>
            <a:endParaRPr lang="pl-PL"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pobudzenie </a:t>
            </a:r>
            <a:r>
              <a:rPr lang="pl-PL" dirty="0">
                <a:latin typeface="Times New Roman" panose="02020603050405020304" pitchFamily="18" charset="0"/>
                <a:cs typeface="Times New Roman" panose="02020603050405020304" pitchFamily="18" charset="0"/>
              </a:rPr>
              <a:t>czynności kaletek </a:t>
            </a:r>
            <a:r>
              <a:rPr lang="pl-PL" dirty="0" smtClean="0">
                <a:latin typeface="Times New Roman" panose="02020603050405020304" pitchFamily="18" charset="0"/>
                <a:cs typeface="Times New Roman" panose="02020603050405020304" pitchFamily="18" charset="0"/>
              </a:rPr>
              <a:t>maziowych,</a:t>
            </a:r>
          </a:p>
          <a:p>
            <a:pPr>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a </a:t>
            </a:r>
            <a:r>
              <a:rPr lang="pl-PL" dirty="0">
                <a:latin typeface="Times New Roman" panose="02020603050405020304" pitchFamily="18" charset="0"/>
                <a:cs typeface="Times New Roman" panose="02020603050405020304" pitchFamily="18" charset="0"/>
              </a:rPr>
              <a:t>także zwiększenie elastyczności </a:t>
            </a:r>
            <a:r>
              <a:rPr lang="pl-PL" dirty="0" smtClean="0">
                <a:latin typeface="Times New Roman" panose="02020603050405020304" pitchFamily="18" charset="0"/>
                <a:cs typeface="Times New Roman" panose="02020603050405020304" pitchFamily="18" charset="0"/>
              </a:rPr>
              <a:t/>
            </a:r>
            <a:br>
              <a:rPr lang="pl-PL" dirty="0" smtClean="0">
                <a:latin typeface="Times New Roman" panose="02020603050405020304" pitchFamily="18" charset="0"/>
                <a:cs typeface="Times New Roman" panose="02020603050405020304" pitchFamily="18" charset="0"/>
              </a:rPr>
            </a:br>
            <a:r>
              <a:rPr lang="pl-PL" dirty="0" smtClean="0">
                <a:latin typeface="Times New Roman" panose="02020603050405020304" pitchFamily="18" charset="0"/>
                <a:cs typeface="Times New Roman" panose="02020603050405020304" pitchFamily="18" charset="0"/>
              </a:rPr>
              <a:t>i </a:t>
            </a:r>
            <a:r>
              <a:rPr lang="pl-PL" dirty="0">
                <a:latin typeface="Times New Roman" panose="02020603050405020304" pitchFamily="18" charset="0"/>
                <a:cs typeface="Times New Roman" panose="02020603050405020304" pitchFamily="18" charset="0"/>
              </a:rPr>
              <a:t>sprężystości struktur okołostawowych (torebka stawowa, więzadła).</a:t>
            </a:r>
          </a:p>
          <a:p>
            <a:endParaRPr lang="pl-PL" dirty="0"/>
          </a:p>
        </p:txBody>
      </p:sp>
    </p:spTree>
    <p:extLst>
      <p:ext uri="{BB962C8B-B14F-4D97-AF65-F5344CB8AC3E}">
        <p14:creationId xmlns:p14="http://schemas.microsoft.com/office/powerpoint/2010/main" xmlns="" val="1601252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a:effectLst/>
                <a:latin typeface="Times New Roman" panose="02020603050405020304" pitchFamily="18" charset="0"/>
                <a:cs typeface="Times New Roman" panose="02020603050405020304" pitchFamily="18" charset="0"/>
              </a:rPr>
              <a:t>UKŁAD </a:t>
            </a:r>
            <a:r>
              <a:rPr lang="pl-PL" b="1" dirty="0" smtClean="0">
                <a:effectLst/>
                <a:latin typeface="Times New Roman" panose="02020603050405020304" pitchFamily="18" charset="0"/>
                <a:cs typeface="Times New Roman" panose="02020603050405020304" pitchFamily="18" charset="0"/>
              </a:rPr>
              <a:t>MIĘŚNIOWY</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p:txBody>
          <a:bodyPr>
            <a:normAutofit fontScale="70000" lnSpcReduction="20000"/>
          </a:bodyPr>
          <a:lstStyle/>
          <a:p>
            <a:pPr marL="82296" indent="0">
              <a:buNone/>
            </a:pPr>
            <a:r>
              <a:rPr lang="pl-PL" dirty="0">
                <a:latin typeface="Times New Roman" panose="02020603050405020304" pitchFamily="18" charset="0"/>
                <a:cs typeface="Times New Roman" panose="02020603050405020304" pitchFamily="18" charset="0"/>
              </a:rPr>
              <a:t>Mięśnie potrzebują pracy, czyli skurczów, w przeciwnym razie degenerują się i zanikają. Ich siła i wytrzymałość są warunkiem sprawności fizycznej i samodzielności. </a:t>
            </a:r>
            <a:endParaRPr lang="pl-PL" dirty="0" smtClean="0">
              <a:latin typeface="Times New Roman" panose="02020603050405020304" pitchFamily="18" charset="0"/>
              <a:cs typeface="Times New Roman" panose="02020603050405020304" pitchFamily="18" charset="0"/>
            </a:endParaRPr>
          </a:p>
          <a:p>
            <a:pPr marL="82296" indent="0">
              <a:buNone/>
            </a:pPr>
            <a:r>
              <a:rPr lang="pl-PL" dirty="0" smtClean="0">
                <a:latin typeface="Times New Roman" panose="02020603050405020304" pitchFamily="18" charset="0"/>
                <a:cs typeface="Times New Roman" panose="02020603050405020304" pitchFamily="18" charset="0"/>
              </a:rPr>
              <a:t>Ćwiczenia </a:t>
            </a:r>
            <a:r>
              <a:rPr lang="pl-PL" dirty="0">
                <a:latin typeface="Times New Roman" panose="02020603050405020304" pitchFamily="18" charset="0"/>
                <a:cs typeface="Times New Roman" panose="02020603050405020304" pitchFamily="18" charset="0"/>
              </a:rPr>
              <a:t>fizyczne poprzez mechanizm hipertrofii (powolnego przyrostu) prowadzą do zmiany objętości mięśni. By wzmocnić mięśnie szkieletowe, potrzebny jest jednak regularny i długotrwały wysiłek, najlepiej połączony z odpowiednią dietą. </a:t>
            </a:r>
            <a:r>
              <a:rPr lang="pl-PL" dirty="0" smtClean="0">
                <a:latin typeface="Times New Roman" panose="02020603050405020304" pitchFamily="18" charset="0"/>
                <a:cs typeface="Times New Roman" panose="02020603050405020304" pitchFamily="18" charset="0"/>
              </a:rPr>
              <a:t/>
            </a:r>
            <a:br>
              <a:rPr lang="pl-PL" dirty="0" smtClean="0">
                <a:latin typeface="Times New Roman" panose="02020603050405020304" pitchFamily="18" charset="0"/>
                <a:cs typeface="Times New Roman" panose="02020603050405020304" pitchFamily="18" charset="0"/>
              </a:rPr>
            </a:br>
            <a:r>
              <a:rPr lang="pl-PL" dirty="0" smtClean="0">
                <a:latin typeface="Times New Roman" panose="02020603050405020304" pitchFamily="18" charset="0"/>
                <a:cs typeface="Times New Roman" panose="02020603050405020304" pitchFamily="18" charset="0"/>
              </a:rPr>
              <a:t>To </a:t>
            </a:r>
            <a:r>
              <a:rPr lang="pl-PL" dirty="0">
                <a:latin typeface="Times New Roman" panose="02020603050405020304" pitchFamily="18" charset="0"/>
                <a:cs typeface="Times New Roman" panose="02020603050405020304" pitchFamily="18" charset="0"/>
              </a:rPr>
              <a:t>jednak nie wszystko. </a:t>
            </a:r>
            <a:endParaRPr lang="pl-PL" dirty="0" smtClean="0">
              <a:latin typeface="Times New Roman" panose="02020603050405020304" pitchFamily="18" charset="0"/>
              <a:cs typeface="Times New Roman" panose="02020603050405020304" pitchFamily="18" charset="0"/>
            </a:endParaRPr>
          </a:p>
          <a:p>
            <a:pPr marL="82296" indent="0">
              <a:buNone/>
            </a:pPr>
            <a:r>
              <a:rPr lang="pl-PL" dirty="0" smtClean="0">
                <a:latin typeface="Times New Roman" panose="02020603050405020304" pitchFamily="18" charset="0"/>
                <a:cs typeface="Times New Roman" panose="02020603050405020304" pitchFamily="18" charset="0"/>
              </a:rPr>
              <a:t>Ćwiczenia </a:t>
            </a:r>
            <a:r>
              <a:rPr lang="pl-PL" dirty="0">
                <a:latin typeface="Times New Roman" panose="02020603050405020304" pitchFamily="18" charset="0"/>
                <a:cs typeface="Times New Roman" panose="02020603050405020304" pitchFamily="18" charset="0"/>
              </a:rPr>
              <a:t>fizyczne wpływają korzystnie na działanie tzw. pompy mięśniowo-naczyniowej, dzięki czemu usprawnia się krążenie krwi na obwodzie i odpływ limfy naczyniami chłonnymi. </a:t>
            </a:r>
            <a:r>
              <a:rPr lang="pl-PL" dirty="0" smtClean="0">
                <a:latin typeface="Times New Roman" panose="02020603050405020304" pitchFamily="18" charset="0"/>
                <a:cs typeface="Times New Roman" panose="02020603050405020304" pitchFamily="18" charset="0"/>
              </a:rPr>
              <a:t/>
            </a:r>
            <a:br>
              <a:rPr lang="pl-PL" dirty="0" smtClean="0">
                <a:latin typeface="Times New Roman" panose="02020603050405020304" pitchFamily="18" charset="0"/>
                <a:cs typeface="Times New Roman" panose="02020603050405020304" pitchFamily="18" charset="0"/>
              </a:rPr>
            </a:br>
            <a:r>
              <a:rPr lang="pl-PL" dirty="0" smtClean="0">
                <a:latin typeface="Times New Roman" panose="02020603050405020304" pitchFamily="18" charset="0"/>
                <a:cs typeface="Times New Roman" panose="02020603050405020304" pitchFamily="18" charset="0"/>
              </a:rPr>
              <a:t>Z </a:t>
            </a:r>
            <a:r>
              <a:rPr lang="pl-PL" dirty="0">
                <a:latin typeface="Times New Roman" panose="02020603050405020304" pitchFamily="18" charset="0"/>
                <a:cs typeface="Times New Roman" panose="02020603050405020304" pitchFamily="18" charset="0"/>
              </a:rPr>
              <a:t>kolei brak aktywności fizycznej może prowadzić do pojawienia się żylaków czy wrzodów kończyn dolnych – gdy mięśnie łydki nie wykonują pracy (skurczów), żyły rozszerzają się, a zastawki przestają zamykać się we właściwy sposób.</a:t>
            </a:r>
          </a:p>
          <a:p>
            <a:pPr marL="82296" indent="0">
              <a:buNone/>
            </a:pPr>
            <a:endParaRPr lang="pl-PL" dirty="0"/>
          </a:p>
        </p:txBody>
      </p:sp>
    </p:spTree>
    <p:extLst>
      <p:ext uri="{BB962C8B-B14F-4D97-AF65-F5344CB8AC3E}">
        <p14:creationId xmlns:p14="http://schemas.microsoft.com/office/powerpoint/2010/main" xmlns="" val="2274543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effectLst/>
                <a:latin typeface="Times New Roman" panose="02020603050405020304" pitchFamily="18" charset="0"/>
                <a:cs typeface="Times New Roman" panose="02020603050405020304" pitchFamily="18" charset="0"/>
              </a:rPr>
              <a:t>UKŁAD </a:t>
            </a:r>
            <a:r>
              <a:rPr lang="pl-PL" b="1" dirty="0" smtClean="0">
                <a:effectLst/>
                <a:latin typeface="Times New Roman" panose="02020603050405020304" pitchFamily="18" charset="0"/>
                <a:cs typeface="Times New Roman" panose="02020603050405020304" pitchFamily="18" charset="0"/>
              </a:rPr>
              <a:t>IMMUNOLOGICZNY</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p:txBody>
          <a:bodyPr>
            <a:normAutofit fontScale="77500" lnSpcReduction="20000"/>
          </a:bodyPr>
          <a:lstStyle/>
          <a:p>
            <a:pPr marL="82296" indent="0">
              <a:buNone/>
            </a:pPr>
            <a:r>
              <a:rPr lang="pl-PL" dirty="0">
                <a:latin typeface="Times New Roman" panose="02020603050405020304" pitchFamily="18" charset="0"/>
                <a:cs typeface="Times New Roman" panose="02020603050405020304" pitchFamily="18" charset="0"/>
              </a:rPr>
              <a:t>Umiarkowany, systematyczny wysiłek wpływa korzystnie na układ immunologiczny:</a:t>
            </a:r>
          </a:p>
          <a:p>
            <a:pPr lvl="0">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zwiększając odporność organizmu na </a:t>
            </a:r>
            <a:r>
              <a:rPr lang="pl-PL" dirty="0" smtClean="0">
                <a:latin typeface="Times New Roman" panose="02020603050405020304" pitchFamily="18" charset="0"/>
                <a:cs typeface="Times New Roman" panose="02020603050405020304" pitchFamily="18" charset="0"/>
              </a:rPr>
              <a:t>zachorowania,</a:t>
            </a: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uważa </a:t>
            </a:r>
            <a:r>
              <a:rPr lang="pl-PL" dirty="0">
                <a:latin typeface="Times New Roman" panose="02020603050405020304" pitchFamily="18" charset="0"/>
                <a:cs typeface="Times New Roman" panose="02020603050405020304" pitchFamily="18" charset="0"/>
              </a:rPr>
              <a:t>się, że to właśnie ruch, zaraz obok odpowiedniej diety, jest jednym z najważniejszych czynników kształtujących funkcjonowanie odporności swoistej (nabytej</a:t>
            </a:r>
            <a:r>
              <a:rPr lang="pl-PL" dirty="0" smtClean="0">
                <a:latin typeface="Times New Roman" panose="02020603050405020304" pitchFamily="18" charset="0"/>
                <a:cs typeface="Times New Roman" panose="02020603050405020304" pitchFamily="18" charset="0"/>
              </a:rPr>
              <a:t>),</a:t>
            </a: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pod </a:t>
            </a:r>
            <a:r>
              <a:rPr lang="pl-PL" dirty="0">
                <a:latin typeface="Times New Roman" panose="02020603050405020304" pitchFamily="18" charset="0"/>
                <a:cs typeface="Times New Roman" panose="02020603050405020304" pitchFamily="18" charset="0"/>
              </a:rPr>
              <a:t>wpływem wysiłku fizycznego wzrasta częstość skurczów serca, zwiększa się głębokość i częstość oddechów, zachodzą zmiany hormonalne </a:t>
            </a:r>
            <a:r>
              <a:rPr lang="pl-PL" dirty="0" smtClean="0">
                <a:latin typeface="Times New Roman" panose="02020603050405020304" pitchFamily="18" charset="0"/>
                <a:cs typeface="Times New Roman" panose="02020603050405020304" pitchFamily="18" charset="0"/>
              </a:rPr>
              <a:t/>
            </a:r>
            <a:br>
              <a:rPr lang="pl-PL" dirty="0" smtClean="0">
                <a:latin typeface="Times New Roman" panose="02020603050405020304" pitchFamily="18" charset="0"/>
                <a:cs typeface="Times New Roman" panose="02020603050405020304" pitchFamily="18" charset="0"/>
              </a:rPr>
            </a:br>
            <a:r>
              <a:rPr lang="pl-PL" dirty="0" smtClean="0">
                <a:latin typeface="Times New Roman" panose="02020603050405020304" pitchFamily="18" charset="0"/>
                <a:cs typeface="Times New Roman" panose="02020603050405020304" pitchFamily="18" charset="0"/>
              </a:rPr>
              <a:t>i </a:t>
            </a:r>
            <a:r>
              <a:rPr lang="pl-PL" dirty="0">
                <a:latin typeface="Times New Roman" panose="02020603050405020304" pitchFamily="18" charset="0"/>
                <a:cs typeface="Times New Roman" panose="02020603050405020304" pitchFamily="18" charset="0"/>
              </a:rPr>
              <a:t>metaboliczne (m.in. wydzielanie adrenaliny). Umiarkowany, kontrolowany wysiłek polepsza parametry krwi, zwiększając liczbę białych krwinek, </a:t>
            </a:r>
            <a:r>
              <a:rPr lang="pl-PL" dirty="0" smtClean="0">
                <a:latin typeface="Times New Roman" panose="02020603050405020304" pitchFamily="18" charset="0"/>
                <a:cs typeface="Times New Roman" panose="02020603050405020304" pitchFamily="18" charset="0"/>
              </a:rPr>
              <a:t/>
            </a:r>
            <a:br>
              <a:rPr lang="pl-PL" dirty="0" smtClean="0">
                <a:latin typeface="Times New Roman" panose="02020603050405020304" pitchFamily="18" charset="0"/>
                <a:cs typeface="Times New Roman" panose="02020603050405020304" pitchFamily="18" charset="0"/>
              </a:rPr>
            </a:br>
            <a:r>
              <a:rPr lang="pl-PL" dirty="0" smtClean="0">
                <a:latin typeface="Times New Roman" panose="02020603050405020304" pitchFamily="18" charset="0"/>
                <a:cs typeface="Times New Roman" panose="02020603050405020304" pitchFamily="18" charset="0"/>
              </a:rPr>
              <a:t>a </a:t>
            </a:r>
            <a:r>
              <a:rPr lang="pl-PL" dirty="0">
                <a:latin typeface="Times New Roman" panose="02020603050405020304" pitchFamily="18" charset="0"/>
                <a:cs typeface="Times New Roman" panose="02020603050405020304" pitchFamily="18" charset="0"/>
              </a:rPr>
              <a:t>tym samym obronę przed zakażeniami.</a:t>
            </a:r>
          </a:p>
          <a:p>
            <a:pPr marL="82296" indent="0">
              <a:buNone/>
            </a:pPr>
            <a:endParaRPr lang="pl-PL" dirty="0"/>
          </a:p>
        </p:txBody>
      </p:sp>
    </p:spTree>
    <p:extLst>
      <p:ext uri="{BB962C8B-B14F-4D97-AF65-F5344CB8AC3E}">
        <p14:creationId xmlns:p14="http://schemas.microsoft.com/office/powerpoint/2010/main" xmlns="" val="25903663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a:effectLst/>
                <a:latin typeface="Times New Roman" panose="02020603050405020304" pitchFamily="18" charset="0"/>
                <a:cs typeface="Times New Roman" panose="02020603050405020304" pitchFamily="18" charset="0"/>
              </a:rPr>
              <a:t>UKŁAD </a:t>
            </a:r>
            <a:r>
              <a:rPr lang="pl-PL" b="1" dirty="0" smtClean="0">
                <a:effectLst/>
                <a:latin typeface="Times New Roman" panose="02020603050405020304" pitchFamily="18" charset="0"/>
                <a:cs typeface="Times New Roman" panose="02020603050405020304" pitchFamily="18" charset="0"/>
              </a:rPr>
              <a:t>NERWOWY</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1115616" y="1412776"/>
            <a:ext cx="7818072" cy="4835624"/>
          </a:xfrm>
        </p:spPr>
        <p:txBody>
          <a:bodyPr>
            <a:normAutofit fontScale="70000" lnSpcReduction="20000"/>
          </a:bodyPr>
          <a:lstStyle/>
          <a:p>
            <a:pPr marL="82296" indent="0">
              <a:buNone/>
            </a:pPr>
            <a:r>
              <a:rPr lang="pl-PL" dirty="0">
                <a:latin typeface="Times New Roman" panose="02020603050405020304" pitchFamily="18" charset="0"/>
                <a:cs typeface="Times New Roman" panose="02020603050405020304" pitchFamily="18" charset="0"/>
              </a:rPr>
              <a:t>Już nawet sporadyczny wysiłek fizyczny nie pozostaje bez wpływu na układ nerwowy:</a:t>
            </a:r>
          </a:p>
          <a:p>
            <a:pPr lvl="0">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zwiększenie koordynacji </a:t>
            </a:r>
            <a:r>
              <a:rPr lang="pl-PL" dirty="0" smtClean="0">
                <a:latin typeface="Times New Roman" panose="02020603050405020304" pitchFamily="18" charset="0"/>
                <a:cs typeface="Times New Roman" panose="02020603050405020304" pitchFamily="18" charset="0"/>
              </a:rPr>
              <a:t>ruchowo-mięśniowej,</a:t>
            </a: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poprawa </a:t>
            </a:r>
            <a:r>
              <a:rPr lang="pl-PL" dirty="0">
                <a:latin typeface="Times New Roman" panose="02020603050405020304" pitchFamily="18" charset="0"/>
                <a:cs typeface="Times New Roman" panose="02020603050405020304" pitchFamily="18" charset="0"/>
              </a:rPr>
              <a:t>koncentracji oraz zwiększona szybkość uczenia się czynności ruchowych (pamięć ruchowa, w którą zaangażowany jest móżdżek, a także kora mózgowa i jądra podkorowe</a:t>
            </a:r>
            <a:r>
              <a:rPr lang="pl-PL" dirty="0" smtClean="0">
                <a:latin typeface="Times New Roman" panose="02020603050405020304" pitchFamily="18" charset="0"/>
                <a:cs typeface="Times New Roman" panose="02020603050405020304" pitchFamily="18" charset="0"/>
              </a:rPr>
              <a:t>),</a:t>
            </a:r>
            <a:endParaRPr lang="pl-PL"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zwiększa </a:t>
            </a:r>
            <a:r>
              <a:rPr lang="pl-PL" dirty="0">
                <a:latin typeface="Times New Roman" panose="02020603050405020304" pitchFamily="18" charset="0"/>
                <a:cs typeface="Times New Roman" panose="02020603050405020304" pitchFamily="18" charset="0"/>
              </a:rPr>
              <a:t>się także siła skurczu mięśni, co zależy nie tylko od ich przerostu, ale właśnie od układu </a:t>
            </a:r>
            <a:r>
              <a:rPr lang="pl-PL" dirty="0" smtClean="0">
                <a:latin typeface="Times New Roman" panose="02020603050405020304" pitchFamily="18" charset="0"/>
                <a:cs typeface="Times New Roman" panose="02020603050405020304" pitchFamily="18" charset="0"/>
              </a:rPr>
              <a:t>nerwowego, </a:t>
            </a:r>
            <a:endParaRPr lang="pl-PL"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oddziałuje </a:t>
            </a:r>
            <a:r>
              <a:rPr lang="pl-PL" dirty="0">
                <a:latin typeface="Times New Roman" panose="02020603050405020304" pitchFamily="18" charset="0"/>
                <a:cs typeface="Times New Roman" panose="02020603050405020304" pitchFamily="18" charset="0"/>
              </a:rPr>
              <a:t>na niego ochronnie, </a:t>
            </a:r>
            <a:endParaRPr lang="pl-PL"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opóźnia </a:t>
            </a:r>
            <a:r>
              <a:rPr lang="pl-PL" dirty="0">
                <a:latin typeface="Times New Roman" panose="02020603050405020304" pitchFamily="18" charset="0"/>
                <a:cs typeface="Times New Roman" panose="02020603050405020304" pitchFamily="18" charset="0"/>
              </a:rPr>
              <a:t>jego </a:t>
            </a:r>
            <a:r>
              <a:rPr lang="pl-PL" dirty="0" smtClean="0">
                <a:latin typeface="Times New Roman" panose="02020603050405020304" pitchFamily="18" charset="0"/>
                <a:cs typeface="Times New Roman" panose="02020603050405020304" pitchFamily="18" charset="0"/>
              </a:rPr>
              <a:t>starzenie,</a:t>
            </a: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nasila </a:t>
            </a:r>
            <a:r>
              <a:rPr lang="pl-PL" dirty="0" err="1">
                <a:latin typeface="Times New Roman" panose="02020603050405020304" pitchFamily="18" charset="0"/>
                <a:cs typeface="Times New Roman" panose="02020603050405020304" pitchFamily="18" charset="0"/>
              </a:rPr>
              <a:t>neurogenezę</a:t>
            </a:r>
            <a:r>
              <a:rPr lang="pl-PL" dirty="0">
                <a:latin typeface="Times New Roman" panose="02020603050405020304" pitchFamily="18" charset="0"/>
                <a:cs typeface="Times New Roman" panose="02020603050405020304" pitchFamily="18" charset="0"/>
              </a:rPr>
              <a:t>, czyli postawanie nowych neuronów. </a:t>
            </a:r>
            <a:endParaRPr lang="pl-PL"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zwiększa </a:t>
            </a:r>
            <a:r>
              <a:rPr lang="pl-PL" dirty="0">
                <a:latin typeface="Times New Roman" panose="02020603050405020304" pitchFamily="18" charset="0"/>
                <a:cs typeface="Times New Roman" panose="02020603050405020304" pitchFamily="18" charset="0"/>
              </a:rPr>
              <a:t>możliwości poznawcze i opóźnia rozwój chorób degeneracyjnych układu nerwowego (np. choroby Alzheimera). </a:t>
            </a:r>
          </a:p>
        </p:txBody>
      </p:sp>
    </p:spTree>
    <p:extLst>
      <p:ext uri="{BB962C8B-B14F-4D97-AF65-F5344CB8AC3E}">
        <p14:creationId xmlns:p14="http://schemas.microsoft.com/office/powerpoint/2010/main" xmlns="" val="39168122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a:effectLst/>
                <a:latin typeface="Times New Roman" panose="02020603050405020304" pitchFamily="18" charset="0"/>
                <a:cs typeface="Times New Roman" panose="02020603050405020304" pitchFamily="18" charset="0"/>
              </a:rPr>
              <a:t>UKŁAD </a:t>
            </a:r>
            <a:r>
              <a:rPr lang="pl-PL" b="1" dirty="0" smtClean="0">
                <a:effectLst/>
                <a:latin typeface="Times New Roman" panose="02020603050405020304" pitchFamily="18" charset="0"/>
                <a:cs typeface="Times New Roman" panose="02020603050405020304" pitchFamily="18" charset="0"/>
              </a:rPr>
              <a:t>TRAWIENNY</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p:txBody>
          <a:bodyPr>
            <a:normAutofit fontScale="85000" lnSpcReduction="20000"/>
          </a:bodyPr>
          <a:lstStyle/>
          <a:p>
            <a:pPr marL="82296" indent="0">
              <a:buNone/>
            </a:pPr>
            <a:r>
              <a:rPr lang="pl-PL" dirty="0">
                <a:latin typeface="Times New Roman" panose="02020603050405020304" pitchFamily="18" charset="0"/>
                <a:cs typeface="Times New Roman" panose="02020603050405020304" pitchFamily="18" charset="0"/>
              </a:rPr>
              <a:t>Aktywność fizyczna:</a:t>
            </a:r>
          </a:p>
          <a:p>
            <a:pPr lvl="0">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pośrednio zwiększa sprawność mięśni </a:t>
            </a:r>
            <a:r>
              <a:rPr lang="pl-PL" dirty="0" smtClean="0">
                <a:latin typeface="Times New Roman" panose="02020603050405020304" pitchFamily="18" charset="0"/>
                <a:cs typeface="Times New Roman" panose="02020603050405020304" pitchFamily="18" charset="0"/>
              </a:rPr>
              <a:t>gładkich,</a:t>
            </a: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wpływa </a:t>
            </a:r>
            <a:r>
              <a:rPr lang="pl-PL" dirty="0">
                <a:latin typeface="Times New Roman" panose="02020603050405020304" pitchFamily="18" charset="0"/>
                <a:cs typeface="Times New Roman" panose="02020603050405020304" pitchFamily="18" charset="0"/>
              </a:rPr>
              <a:t>pozytywnie na funkcjonowanie jelit, żołądka, nerek i </a:t>
            </a:r>
            <a:r>
              <a:rPr lang="pl-PL" dirty="0" smtClean="0">
                <a:latin typeface="Times New Roman" panose="02020603050405020304" pitchFamily="18" charset="0"/>
                <a:cs typeface="Times New Roman" panose="02020603050405020304" pitchFamily="18" charset="0"/>
              </a:rPr>
              <a:t>wątroby,</a:t>
            </a: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polepsza </a:t>
            </a:r>
            <a:r>
              <a:rPr lang="pl-PL" dirty="0">
                <a:latin typeface="Times New Roman" panose="02020603050405020304" pitchFamily="18" charset="0"/>
                <a:cs typeface="Times New Roman" panose="02020603050405020304" pitchFamily="18" charset="0"/>
              </a:rPr>
              <a:t>funkcje trawienne i perystaltykę </a:t>
            </a:r>
            <a:r>
              <a:rPr lang="pl-PL" dirty="0" smtClean="0">
                <a:latin typeface="Times New Roman" panose="02020603050405020304" pitchFamily="18" charset="0"/>
                <a:cs typeface="Times New Roman" panose="02020603050405020304" pitchFamily="18" charset="0"/>
              </a:rPr>
              <a:t>jelit,</a:t>
            </a: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zapobiega </a:t>
            </a:r>
            <a:r>
              <a:rPr lang="pl-PL" dirty="0">
                <a:latin typeface="Times New Roman" panose="02020603050405020304" pitchFamily="18" charset="0"/>
                <a:cs typeface="Times New Roman" panose="02020603050405020304" pitchFamily="18" charset="0"/>
              </a:rPr>
              <a:t>zaleganiu moczu w przewodach moczowych, </a:t>
            </a:r>
            <a:endParaRPr lang="pl-PL"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powoduje </a:t>
            </a:r>
            <a:r>
              <a:rPr lang="pl-PL" dirty="0">
                <a:latin typeface="Times New Roman" panose="02020603050405020304" pitchFamily="18" charset="0"/>
                <a:cs typeface="Times New Roman" panose="02020603050405020304" pitchFamily="18" charset="0"/>
              </a:rPr>
              <a:t>wzrost stężenia glikogenu i poprawia metabolizm w wątrobie, </a:t>
            </a:r>
            <a:endParaRPr lang="pl-PL"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zwiększa </a:t>
            </a:r>
            <a:r>
              <a:rPr lang="pl-PL" dirty="0">
                <a:latin typeface="Times New Roman" panose="02020603050405020304" pitchFamily="18" charset="0"/>
                <a:cs typeface="Times New Roman" panose="02020603050405020304" pitchFamily="18" charset="0"/>
              </a:rPr>
              <a:t>ukrwienie w obszarze trzewnym, </a:t>
            </a:r>
            <a:endParaRPr lang="pl-PL"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a </a:t>
            </a:r>
            <a:r>
              <a:rPr lang="pl-PL" dirty="0">
                <a:latin typeface="Times New Roman" panose="02020603050405020304" pitchFamily="18" charset="0"/>
                <a:cs typeface="Times New Roman" panose="02020603050405020304" pitchFamily="18" charset="0"/>
              </a:rPr>
              <a:t>także pozwala uniknąć zaparć i problemów jelitowych.</a:t>
            </a:r>
          </a:p>
          <a:p>
            <a:pPr marL="82296" indent="0">
              <a:buNone/>
            </a:pPr>
            <a:endParaRPr lang="pl-PL" dirty="0"/>
          </a:p>
        </p:txBody>
      </p:sp>
    </p:spTree>
    <p:extLst>
      <p:ext uri="{BB962C8B-B14F-4D97-AF65-F5344CB8AC3E}">
        <p14:creationId xmlns:p14="http://schemas.microsoft.com/office/powerpoint/2010/main" xmlns="" val="40241024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a:effectLst/>
                <a:latin typeface="Times New Roman" panose="02020603050405020304" pitchFamily="18" charset="0"/>
                <a:cs typeface="Times New Roman" panose="02020603050405020304" pitchFamily="18" charset="0"/>
              </a:rPr>
              <a:t>RUCH </a:t>
            </a:r>
            <a:r>
              <a:rPr lang="pl-PL" b="1" dirty="0" smtClean="0">
                <a:effectLst/>
                <a:latin typeface="Times New Roman" panose="02020603050405020304" pitchFamily="18" charset="0"/>
                <a:cs typeface="Times New Roman" panose="02020603050405020304" pitchFamily="18" charset="0"/>
              </a:rPr>
              <a:t> A  PSYCHIKA</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1043608" y="1268760"/>
            <a:ext cx="7890080" cy="5184576"/>
          </a:xfrm>
        </p:spPr>
        <p:txBody>
          <a:bodyPr>
            <a:normAutofit fontScale="55000" lnSpcReduction="20000"/>
          </a:bodyPr>
          <a:lstStyle/>
          <a:p>
            <a:pPr marL="82296" indent="0">
              <a:buNone/>
            </a:pPr>
            <a:r>
              <a:rPr lang="pl-PL" dirty="0">
                <a:latin typeface="Times New Roman" panose="02020603050405020304" pitchFamily="18" charset="0"/>
                <a:cs typeface="Times New Roman" panose="02020603050405020304" pitchFamily="18" charset="0"/>
              </a:rPr>
              <a:t>Aktywność fizyczna to uniwersalny lek na poprawę samopoczucia. </a:t>
            </a:r>
            <a:endParaRPr lang="pl-PL" dirty="0" smtClean="0">
              <a:latin typeface="Times New Roman" panose="02020603050405020304" pitchFamily="18" charset="0"/>
              <a:cs typeface="Times New Roman" panose="02020603050405020304" pitchFamily="18" charset="0"/>
            </a:endParaRPr>
          </a:p>
          <a:p>
            <a:pPr marL="82296" indent="0">
              <a:buNone/>
            </a:pPr>
            <a:r>
              <a:rPr lang="pl-PL" dirty="0" smtClean="0">
                <a:latin typeface="Times New Roman" panose="02020603050405020304" pitchFamily="18" charset="0"/>
                <a:cs typeface="Times New Roman" panose="02020603050405020304" pitchFamily="18" charset="0"/>
              </a:rPr>
              <a:t>Działa </a:t>
            </a:r>
            <a:r>
              <a:rPr lang="pl-PL" dirty="0">
                <a:latin typeface="Times New Roman" panose="02020603050405020304" pitchFamily="18" charset="0"/>
                <a:cs typeface="Times New Roman" panose="02020603050405020304" pitchFamily="18" charset="0"/>
              </a:rPr>
              <a:t>na wszystkich bez wyjątku, niezależnie od wieku, płci czy doświadczenia </a:t>
            </a:r>
            <a:r>
              <a:rPr lang="pl-PL" dirty="0" smtClean="0">
                <a:latin typeface="Times New Roman" panose="02020603050405020304" pitchFamily="18" charset="0"/>
                <a:cs typeface="Times New Roman" panose="02020603050405020304" pitchFamily="18" charset="0"/>
              </a:rPr>
              <a:t/>
            </a:r>
            <a:br>
              <a:rPr lang="pl-PL" dirty="0" smtClean="0">
                <a:latin typeface="Times New Roman" panose="02020603050405020304" pitchFamily="18" charset="0"/>
                <a:cs typeface="Times New Roman" panose="02020603050405020304" pitchFamily="18" charset="0"/>
              </a:rPr>
            </a:br>
            <a:r>
              <a:rPr lang="pl-PL" dirty="0" smtClean="0">
                <a:latin typeface="Times New Roman" panose="02020603050405020304" pitchFamily="18" charset="0"/>
                <a:cs typeface="Times New Roman" panose="02020603050405020304" pitchFamily="18" charset="0"/>
              </a:rPr>
              <a:t>w </a:t>
            </a:r>
            <a:r>
              <a:rPr lang="pl-PL" dirty="0">
                <a:latin typeface="Times New Roman" panose="02020603050405020304" pitchFamily="18" charset="0"/>
                <a:cs typeface="Times New Roman" panose="02020603050405020304" pitchFamily="18" charset="0"/>
              </a:rPr>
              <a:t>sporcie. Każdy wysiłek trwający co najmniej 30 minut powoduje wzrost produkcji endorfin – hormonów, które odpowiadają za dobre samopoczucie, euforię, zadowolenie z siebie i pozytywne nastawienie do świata. </a:t>
            </a:r>
          </a:p>
          <a:p>
            <a:pPr marL="82296" indent="0">
              <a:buNone/>
            </a:pPr>
            <a:endParaRPr lang="pl-PL" sz="2000" dirty="0" smtClean="0">
              <a:latin typeface="Times New Roman" panose="02020603050405020304" pitchFamily="18" charset="0"/>
              <a:cs typeface="Times New Roman" panose="02020603050405020304" pitchFamily="18" charset="0"/>
            </a:endParaRPr>
          </a:p>
          <a:p>
            <a:pPr marL="82296" indent="0">
              <a:buNone/>
            </a:pPr>
            <a:r>
              <a:rPr lang="pl-PL" dirty="0" smtClean="0">
                <a:latin typeface="Times New Roman" panose="02020603050405020304" pitchFamily="18" charset="0"/>
                <a:cs typeface="Times New Roman" panose="02020603050405020304" pitchFamily="18" charset="0"/>
              </a:rPr>
              <a:t>Aktywność </a:t>
            </a:r>
            <a:r>
              <a:rPr lang="pl-PL" dirty="0">
                <a:latin typeface="Times New Roman" panose="02020603050405020304" pitchFamily="18" charset="0"/>
                <a:cs typeface="Times New Roman" panose="02020603050405020304" pitchFamily="18" charset="0"/>
              </a:rPr>
              <a:t>fizyczna:</a:t>
            </a:r>
          </a:p>
          <a:p>
            <a:pPr lvl="0">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dotlenia mózg, </a:t>
            </a:r>
            <a:endParaRPr lang="pl-PL"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poprawia </a:t>
            </a:r>
            <a:r>
              <a:rPr lang="pl-PL" dirty="0">
                <a:latin typeface="Times New Roman" panose="02020603050405020304" pitchFamily="18" charset="0"/>
                <a:cs typeface="Times New Roman" panose="02020603050405020304" pitchFamily="18" charset="0"/>
              </a:rPr>
              <a:t>krążenie, </a:t>
            </a:r>
            <a:endParaRPr lang="pl-PL"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usuwa napięcie,</a:t>
            </a: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łagodzi </a:t>
            </a:r>
            <a:r>
              <a:rPr lang="pl-PL" dirty="0">
                <a:latin typeface="Times New Roman" panose="02020603050405020304" pitchFamily="18" charset="0"/>
                <a:cs typeface="Times New Roman" panose="02020603050405020304" pitchFamily="18" charset="0"/>
              </a:rPr>
              <a:t>stres, </a:t>
            </a:r>
            <a:endParaRPr lang="pl-PL"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daje </a:t>
            </a:r>
            <a:r>
              <a:rPr lang="pl-PL" dirty="0">
                <a:latin typeface="Times New Roman" panose="02020603050405020304" pitchFamily="18" charset="0"/>
                <a:cs typeface="Times New Roman" panose="02020603050405020304" pitchFamily="18" charset="0"/>
              </a:rPr>
              <a:t>organizmowi poczucie spełnienia, </a:t>
            </a:r>
            <a:endParaRPr lang="pl-PL"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właściwie </a:t>
            </a:r>
            <a:r>
              <a:rPr lang="pl-PL" dirty="0">
                <a:latin typeface="Times New Roman" panose="02020603050405020304" pitchFamily="18" charset="0"/>
                <a:cs typeface="Times New Roman" panose="02020603050405020304" pitchFamily="18" charset="0"/>
              </a:rPr>
              <a:t>wykorzystanego czasu i zrobienia czegoś dobrego dla samego </a:t>
            </a:r>
            <a:r>
              <a:rPr lang="pl-PL" dirty="0" smtClean="0">
                <a:latin typeface="Times New Roman" panose="02020603050405020304" pitchFamily="18" charset="0"/>
                <a:cs typeface="Times New Roman" panose="02020603050405020304" pitchFamily="18" charset="0"/>
              </a:rPr>
              <a:t>siebie</a:t>
            </a: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odczucia </a:t>
            </a:r>
            <a:r>
              <a:rPr lang="pl-PL" dirty="0">
                <a:latin typeface="Times New Roman" panose="02020603050405020304" pitchFamily="18" charset="0"/>
                <a:cs typeface="Times New Roman" panose="02020603050405020304" pitchFamily="18" charset="0"/>
              </a:rPr>
              <a:t>te są tak silne, że potrafią uzależniać, podobnie jak choćby </a:t>
            </a:r>
            <a:r>
              <a:rPr lang="pl-PL" dirty="0" smtClean="0">
                <a:latin typeface="Times New Roman" panose="02020603050405020304" pitchFamily="18" charset="0"/>
                <a:cs typeface="Times New Roman" panose="02020603050405020304" pitchFamily="18" charset="0"/>
              </a:rPr>
              <a:t>nikotyna,</a:t>
            </a: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korzystny </a:t>
            </a:r>
            <a:r>
              <a:rPr lang="pl-PL" dirty="0">
                <a:latin typeface="Times New Roman" panose="02020603050405020304" pitchFamily="18" charset="0"/>
                <a:cs typeface="Times New Roman" panose="02020603050405020304" pitchFamily="18" charset="0"/>
              </a:rPr>
              <a:t>wpływ sportu na psychikę wykorzystywany bywa przez lekarzy </a:t>
            </a:r>
            <a:r>
              <a:rPr lang="pl-PL" dirty="0" smtClean="0">
                <a:latin typeface="Times New Roman" panose="02020603050405020304" pitchFamily="18" charset="0"/>
                <a:cs typeface="Times New Roman" panose="02020603050405020304" pitchFamily="18" charset="0"/>
              </a:rPr>
              <a:t/>
            </a:r>
            <a:br>
              <a:rPr lang="pl-PL" dirty="0" smtClean="0">
                <a:latin typeface="Times New Roman" panose="02020603050405020304" pitchFamily="18" charset="0"/>
                <a:cs typeface="Times New Roman" panose="02020603050405020304" pitchFamily="18" charset="0"/>
              </a:rPr>
            </a:br>
            <a:r>
              <a:rPr lang="pl-PL" dirty="0" smtClean="0">
                <a:latin typeface="Times New Roman" panose="02020603050405020304" pitchFamily="18" charset="0"/>
                <a:cs typeface="Times New Roman" panose="02020603050405020304" pitchFamily="18" charset="0"/>
              </a:rPr>
              <a:t>i </a:t>
            </a:r>
            <a:r>
              <a:rPr lang="pl-PL" dirty="0">
                <a:latin typeface="Times New Roman" panose="02020603050405020304" pitchFamily="18" charset="0"/>
                <a:cs typeface="Times New Roman" panose="02020603050405020304" pitchFamily="18" charset="0"/>
              </a:rPr>
              <a:t>psychologów – umiarkowana aktywność fizyczna często zalecana jest w profilaktyce i leczeniu niektórych postaci depresji czy </a:t>
            </a:r>
            <a:r>
              <a:rPr lang="pl-PL" dirty="0" smtClean="0">
                <a:latin typeface="Times New Roman" panose="02020603050405020304" pitchFamily="18" charset="0"/>
                <a:cs typeface="Times New Roman" panose="02020603050405020304" pitchFamily="18" charset="0"/>
              </a:rPr>
              <a:t>dystymii. </a:t>
            </a:r>
            <a:endParaRPr lang="pl-PL" dirty="0">
              <a:latin typeface="Times New Roman" panose="02020603050405020304" pitchFamily="18" charset="0"/>
              <a:cs typeface="Times New Roman" panose="02020603050405020304" pitchFamily="18" charset="0"/>
            </a:endParaRPr>
          </a:p>
          <a:p>
            <a:pPr marL="82296" indent="0">
              <a:buNone/>
            </a:pPr>
            <a:r>
              <a:rPr lang="pl-PL" dirty="0">
                <a:latin typeface="Times New Roman" panose="02020603050405020304" pitchFamily="18" charset="0"/>
                <a:cs typeface="Times New Roman" panose="02020603050405020304" pitchFamily="18" charset="0"/>
              </a:rPr>
              <a:t>Niektórzy specjaliści są zdania, że można dosłownie „wyjść” z depresji.</a:t>
            </a:r>
          </a:p>
          <a:p>
            <a:pPr marL="82296" indent="0">
              <a:buNone/>
            </a:pPr>
            <a:endParaRPr lang="pl-PL" dirty="0"/>
          </a:p>
        </p:txBody>
      </p:sp>
    </p:spTree>
    <p:extLst>
      <p:ext uri="{BB962C8B-B14F-4D97-AF65-F5344CB8AC3E}">
        <p14:creationId xmlns:p14="http://schemas.microsoft.com/office/powerpoint/2010/main" xmlns="" val="13082779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03648" y="332656"/>
            <a:ext cx="7498080" cy="1143000"/>
          </a:xfrm>
        </p:spPr>
        <p:txBody>
          <a:bodyPr>
            <a:normAutofit fontScale="90000"/>
          </a:bodyPr>
          <a:lstStyle/>
          <a:p>
            <a:r>
              <a:rPr lang="pl-PL" sz="2400" b="1" dirty="0">
                <a:effectLst/>
                <a:latin typeface="Times New Roman" panose="02020603050405020304" pitchFamily="18" charset="0"/>
                <a:cs typeface="Times New Roman" panose="02020603050405020304" pitchFamily="18" charset="0"/>
              </a:rPr>
              <a:t>U KAŻDEGO CZŁOWIEKA AKTYWNOŚĆ FIZYCZNA PODLEGA EWOLUCJI, ZALEŻNA JEST OD:</a:t>
            </a:r>
            <a:r>
              <a:rPr lang="pl-PL" sz="1600" dirty="0">
                <a:effectLst/>
                <a:latin typeface="Times New Roman" panose="02020603050405020304" pitchFamily="18" charset="0"/>
                <a:cs typeface="Times New Roman" panose="02020603050405020304" pitchFamily="18" charset="0"/>
              </a:rPr>
              <a:t/>
            </a:r>
            <a:br>
              <a:rPr lang="pl-PL" sz="1600" dirty="0">
                <a:effectLst/>
                <a:latin typeface="Times New Roman" panose="02020603050405020304" pitchFamily="18" charset="0"/>
                <a:cs typeface="Times New Roman" panose="02020603050405020304" pitchFamily="18" charset="0"/>
              </a:rPr>
            </a:br>
            <a:endParaRPr lang="pl-PL" sz="1600"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1435608" y="1196752"/>
            <a:ext cx="7498080" cy="5051648"/>
          </a:xfrm>
        </p:spPr>
        <p:txBody>
          <a:bodyPr>
            <a:normAutofit fontScale="55000" lnSpcReduction="20000"/>
          </a:bodyPr>
          <a:lstStyle/>
          <a:p>
            <a:pPr lvl="0">
              <a:buFont typeface="Wingdings" panose="05000000000000000000" pitchFamily="2" charset="2"/>
              <a:buChar char="Ø"/>
            </a:pPr>
            <a:r>
              <a:rPr lang="pl-PL" b="1" dirty="0">
                <a:latin typeface="Times New Roman" panose="02020603050405020304" pitchFamily="18" charset="0"/>
                <a:cs typeface="Times New Roman" panose="02020603050405020304" pitchFamily="18" charset="0"/>
              </a:rPr>
              <a:t>STYLU ŻYCIA, </a:t>
            </a:r>
            <a:endParaRPr lang="pl-PL"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b="1" dirty="0" smtClean="0">
                <a:latin typeface="Times New Roman" panose="02020603050405020304" pitchFamily="18" charset="0"/>
                <a:cs typeface="Times New Roman" panose="02020603050405020304" pitchFamily="18" charset="0"/>
              </a:rPr>
              <a:t>WARUNKÓW PRACY,</a:t>
            </a:r>
            <a:endParaRPr lang="pl-PL"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b="1" dirty="0" smtClean="0">
                <a:latin typeface="Times New Roman" panose="02020603050405020304" pitchFamily="18" charset="0"/>
                <a:cs typeface="Times New Roman" panose="02020603050405020304" pitchFamily="18" charset="0"/>
              </a:rPr>
              <a:t>OSOBISTYCH </a:t>
            </a:r>
            <a:r>
              <a:rPr lang="pl-PL" b="1" dirty="0">
                <a:latin typeface="Times New Roman" panose="02020603050405020304" pitchFamily="18" charset="0"/>
                <a:cs typeface="Times New Roman" panose="02020603050405020304" pitchFamily="18" charset="0"/>
              </a:rPr>
              <a:t>DOŚWIACZCZEŃ.</a:t>
            </a:r>
            <a:endParaRPr lang="pl-PL" dirty="0">
              <a:latin typeface="Times New Roman" panose="02020603050405020304" pitchFamily="18" charset="0"/>
              <a:cs typeface="Times New Roman" panose="02020603050405020304" pitchFamily="18" charset="0"/>
            </a:endParaRPr>
          </a:p>
          <a:p>
            <a:pPr marL="82296" indent="0">
              <a:buNone/>
            </a:pPr>
            <a:endParaRPr lang="pl-PL" b="1" dirty="0" smtClean="0">
              <a:latin typeface="Times New Roman" panose="02020603050405020304" pitchFamily="18" charset="0"/>
              <a:cs typeface="Times New Roman" panose="02020603050405020304" pitchFamily="18" charset="0"/>
            </a:endParaRPr>
          </a:p>
          <a:p>
            <a:pPr marL="82296" indent="0">
              <a:buNone/>
            </a:pPr>
            <a:r>
              <a:rPr lang="pl-PL" b="1" dirty="0" smtClean="0">
                <a:latin typeface="Times New Roman" panose="02020603050405020304" pitchFamily="18" charset="0"/>
                <a:cs typeface="Times New Roman" panose="02020603050405020304" pitchFamily="18" charset="0"/>
              </a:rPr>
              <a:t>Korzyści </a:t>
            </a:r>
            <a:r>
              <a:rPr lang="pl-PL" b="1" dirty="0">
                <a:latin typeface="Times New Roman" panose="02020603050405020304" pitchFamily="18" charset="0"/>
                <a:cs typeface="Times New Roman" panose="02020603050405020304" pitchFamily="18" charset="0"/>
              </a:rPr>
              <a:t>zdrowotne z aktywności </a:t>
            </a:r>
            <a:r>
              <a:rPr lang="pl-PL" b="1" dirty="0" smtClean="0">
                <a:latin typeface="Times New Roman" panose="02020603050405020304" pitchFamily="18" charset="0"/>
                <a:cs typeface="Times New Roman" panose="02020603050405020304" pitchFamily="18" charset="0"/>
              </a:rPr>
              <a:t>fizycznej:</a:t>
            </a:r>
            <a:endParaRPr lang="pl-PL"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szybsze </a:t>
            </a:r>
            <a:r>
              <a:rPr lang="pl-PL" dirty="0">
                <a:latin typeface="Times New Roman" panose="02020603050405020304" pitchFamily="18" charset="0"/>
                <a:cs typeface="Times New Roman" panose="02020603050405020304" pitchFamily="18" charset="0"/>
              </a:rPr>
              <a:t>obniżenie masy </a:t>
            </a:r>
            <a:r>
              <a:rPr lang="pl-PL" dirty="0" smtClean="0">
                <a:latin typeface="Times New Roman" panose="02020603050405020304" pitchFamily="18" charset="0"/>
                <a:cs typeface="Times New Roman" panose="02020603050405020304" pitchFamily="18" charset="0"/>
              </a:rPr>
              <a:t>ciała,</a:t>
            </a:r>
          </a:p>
          <a:p>
            <a:pPr>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zmniejszenie </a:t>
            </a:r>
            <a:r>
              <a:rPr lang="pl-PL" dirty="0">
                <a:latin typeface="Times New Roman" panose="02020603050405020304" pitchFamily="18" charset="0"/>
                <a:cs typeface="Times New Roman" panose="02020603050405020304" pitchFamily="18" charset="0"/>
              </a:rPr>
              <a:t>ilości tkanki tłuszczowej bez utraty tkanki </a:t>
            </a:r>
            <a:r>
              <a:rPr lang="pl-PL" dirty="0" smtClean="0">
                <a:latin typeface="Times New Roman" panose="02020603050405020304" pitchFamily="18" charset="0"/>
                <a:cs typeface="Times New Roman" panose="02020603050405020304" pitchFamily="18" charset="0"/>
              </a:rPr>
              <a:t>mięśniowej,</a:t>
            </a:r>
          </a:p>
          <a:p>
            <a:pPr>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poprawę </a:t>
            </a:r>
            <a:r>
              <a:rPr lang="pl-PL" dirty="0">
                <a:latin typeface="Times New Roman" panose="02020603050405020304" pitchFamily="18" charset="0"/>
                <a:cs typeface="Times New Roman" panose="02020603050405020304" pitchFamily="18" charset="0"/>
              </a:rPr>
              <a:t>gospodarki </a:t>
            </a:r>
            <a:r>
              <a:rPr lang="pl-PL" dirty="0" smtClean="0">
                <a:latin typeface="Times New Roman" panose="02020603050405020304" pitchFamily="18" charset="0"/>
                <a:cs typeface="Times New Roman" panose="02020603050405020304" pitchFamily="18" charset="0"/>
              </a:rPr>
              <a:t>lipidowej,</a:t>
            </a:r>
          </a:p>
          <a:p>
            <a:pPr>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poprawę </a:t>
            </a:r>
            <a:r>
              <a:rPr lang="pl-PL" dirty="0">
                <a:latin typeface="Times New Roman" panose="02020603050405020304" pitchFamily="18" charset="0"/>
                <a:cs typeface="Times New Roman" panose="02020603050405020304" pitchFamily="18" charset="0"/>
              </a:rPr>
              <a:t>gospodarki </a:t>
            </a:r>
            <a:r>
              <a:rPr lang="pl-PL" dirty="0" smtClean="0">
                <a:latin typeface="Times New Roman" panose="02020603050405020304" pitchFamily="18" charset="0"/>
                <a:cs typeface="Times New Roman" panose="02020603050405020304" pitchFamily="18" charset="0"/>
              </a:rPr>
              <a:t>węglowodanowej,</a:t>
            </a:r>
          </a:p>
          <a:p>
            <a:pPr>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zwiększenie </a:t>
            </a:r>
            <a:r>
              <a:rPr lang="pl-PL" dirty="0">
                <a:latin typeface="Times New Roman" panose="02020603050405020304" pitchFamily="18" charset="0"/>
                <a:cs typeface="Times New Roman" panose="02020603050405020304" pitchFamily="18" charset="0"/>
              </a:rPr>
              <a:t>wydolności </a:t>
            </a:r>
            <a:r>
              <a:rPr lang="pl-PL" dirty="0" smtClean="0">
                <a:latin typeface="Times New Roman" panose="02020603050405020304" pitchFamily="18" charset="0"/>
                <a:cs typeface="Times New Roman" panose="02020603050405020304" pitchFamily="18" charset="0"/>
              </a:rPr>
              <a:t>organizmu,</a:t>
            </a:r>
          </a:p>
          <a:p>
            <a:pPr>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obniżenie </a:t>
            </a:r>
            <a:r>
              <a:rPr lang="pl-PL" dirty="0">
                <a:latin typeface="Times New Roman" panose="02020603050405020304" pitchFamily="18" charset="0"/>
                <a:cs typeface="Times New Roman" panose="02020603050405020304" pitchFamily="18" charset="0"/>
              </a:rPr>
              <a:t>ciśnienia </a:t>
            </a:r>
            <a:r>
              <a:rPr lang="pl-PL" dirty="0" smtClean="0">
                <a:latin typeface="Times New Roman" panose="02020603050405020304" pitchFamily="18" charset="0"/>
                <a:cs typeface="Times New Roman" panose="02020603050405020304" pitchFamily="18" charset="0"/>
              </a:rPr>
              <a:t>tętniczego,</a:t>
            </a:r>
          </a:p>
          <a:p>
            <a:pPr>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zmniejszenie </a:t>
            </a:r>
            <a:r>
              <a:rPr lang="pl-PL" dirty="0">
                <a:latin typeface="Times New Roman" panose="02020603050405020304" pitchFamily="18" charset="0"/>
                <a:cs typeface="Times New Roman" panose="02020603050405020304" pitchFamily="18" charset="0"/>
              </a:rPr>
              <a:t>napięcia i </a:t>
            </a:r>
            <a:r>
              <a:rPr lang="pl-PL" dirty="0" smtClean="0">
                <a:latin typeface="Times New Roman" panose="02020603050405020304" pitchFamily="18" charset="0"/>
                <a:cs typeface="Times New Roman" panose="02020603050405020304" pitchFamily="18" charset="0"/>
              </a:rPr>
              <a:t>stresu,</a:t>
            </a:r>
          </a:p>
          <a:p>
            <a:pPr>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poprawę </a:t>
            </a:r>
            <a:r>
              <a:rPr lang="pl-PL" dirty="0">
                <a:latin typeface="Times New Roman" panose="02020603050405020304" pitchFamily="18" charset="0"/>
                <a:cs typeface="Times New Roman" panose="02020603050405020304" pitchFamily="18" charset="0"/>
              </a:rPr>
              <a:t>ogólnego stanu </a:t>
            </a:r>
            <a:r>
              <a:rPr lang="pl-PL" dirty="0" smtClean="0">
                <a:latin typeface="Times New Roman" panose="02020603050405020304" pitchFamily="18" charset="0"/>
                <a:cs typeface="Times New Roman" panose="02020603050405020304" pitchFamily="18" charset="0"/>
              </a:rPr>
              <a:t>zdrowia,</a:t>
            </a:r>
          </a:p>
          <a:p>
            <a:pPr>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wzrost odporności,</a:t>
            </a:r>
          </a:p>
          <a:p>
            <a:pPr>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poprawę samopoczucia,</a:t>
            </a:r>
          </a:p>
          <a:p>
            <a:pPr>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wzrost </a:t>
            </a:r>
            <a:r>
              <a:rPr lang="pl-PL" dirty="0">
                <a:latin typeface="Times New Roman" panose="02020603050405020304" pitchFamily="18" charset="0"/>
                <a:cs typeface="Times New Roman" panose="02020603050405020304" pitchFamily="18" charset="0"/>
              </a:rPr>
              <a:t>energii życiowej.</a:t>
            </a:r>
          </a:p>
          <a:p>
            <a:pPr marL="82296" indent="0">
              <a:buNone/>
            </a:pPr>
            <a:endParaRPr lang="pl-PL" dirty="0"/>
          </a:p>
        </p:txBody>
      </p:sp>
    </p:spTree>
    <p:extLst>
      <p:ext uri="{BB962C8B-B14F-4D97-AF65-F5344CB8AC3E}">
        <p14:creationId xmlns:p14="http://schemas.microsoft.com/office/powerpoint/2010/main" xmlns="" val="12462795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35608" y="274638"/>
            <a:ext cx="7498080" cy="850106"/>
          </a:xfrm>
        </p:spPr>
        <p:txBody>
          <a:bodyPr>
            <a:normAutofit/>
          </a:bodyPr>
          <a:lstStyle/>
          <a:p>
            <a:r>
              <a:rPr lang="pl-PL" sz="4000" dirty="0" smtClean="0">
                <a:latin typeface="Times New Roman" panose="02020603050405020304" pitchFamily="18" charset="0"/>
                <a:cs typeface="Times New Roman" panose="02020603050405020304" pitchFamily="18" charset="0"/>
              </a:rPr>
              <a:t>Dlaczego warto ?</a:t>
            </a:r>
            <a:endParaRPr lang="pl-PL" sz="4000" dirty="0">
              <a:latin typeface="Times New Roman" panose="02020603050405020304" pitchFamily="18" charset="0"/>
              <a:cs typeface="Times New Roman" panose="02020603050405020304" pitchFamily="18" charset="0"/>
            </a:endParaRP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1187624" y="1124744"/>
            <a:ext cx="7488832" cy="5400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87441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332656"/>
            <a:ext cx="7632848" cy="6120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24772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403648" y="1412776"/>
            <a:ext cx="7530040" cy="4835624"/>
          </a:xfrm>
        </p:spPr>
        <p:txBody>
          <a:bodyPr>
            <a:normAutofit fontScale="85000" lnSpcReduction="10000"/>
          </a:bodyPr>
          <a:lstStyle/>
          <a:p>
            <a:pPr algn="ctr">
              <a:buNone/>
            </a:pPr>
            <a:endParaRPr lang="pl-PL" dirty="0" smtClean="0"/>
          </a:p>
          <a:p>
            <a:pPr algn="ctr">
              <a:buNone/>
            </a:pPr>
            <a:endParaRPr lang="pl-PL" dirty="0" smtClean="0"/>
          </a:p>
          <a:p>
            <a:pPr algn="ctr">
              <a:buNone/>
            </a:pPr>
            <a:r>
              <a:rPr lang="pl-PL" b="1" dirty="0" smtClean="0"/>
              <a:t>Zdrowie</a:t>
            </a:r>
          </a:p>
          <a:p>
            <a:pPr algn="ctr">
              <a:buNone/>
            </a:pPr>
            <a:endParaRPr lang="pl-PL" b="1" dirty="0"/>
          </a:p>
          <a:p>
            <a:pPr algn="ctr">
              <a:buNone/>
            </a:pPr>
            <a:endParaRPr lang="pl-PL" b="1" dirty="0" smtClean="0"/>
          </a:p>
          <a:p>
            <a:pPr algn="ctr">
              <a:buNone/>
            </a:pPr>
            <a:endParaRPr lang="pl-PL" b="1" dirty="0"/>
          </a:p>
          <a:p>
            <a:pPr marL="82296" indent="0">
              <a:buNone/>
            </a:pPr>
            <a:r>
              <a:rPr lang="pl-PL" b="1" dirty="0">
                <a:latin typeface="Times New Roman" panose="02020603050405020304" pitchFamily="18" charset="0"/>
                <a:cs typeface="Times New Roman" panose="02020603050405020304" pitchFamily="18" charset="0"/>
              </a:rPr>
              <a:t>Zdrowie wg WHO</a:t>
            </a:r>
            <a:endParaRPr lang="pl-PL" dirty="0">
              <a:latin typeface="Times New Roman" panose="02020603050405020304" pitchFamily="18" charset="0"/>
              <a:cs typeface="Times New Roman" panose="02020603050405020304" pitchFamily="18" charset="0"/>
            </a:endParaRPr>
          </a:p>
          <a:p>
            <a:pPr marL="82296" indent="0">
              <a:buNone/>
            </a:pPr>
            <a:r>
              <a:rPr lang="pl-PL" dirty="0">
                <a:latin typeface="Times New Roman" panose="02020603050405020304" pitchFamily="18" charset="0"/>
                <a:cs typeface="Times New Roman" panose="02020603050405020304" pitchFamily="18" charset="0"/>
              </a:rPr>
              <a:t>Zdrowie to nie tylko całkowity brak choroby, czy kalectwa, ale także stan pełnego fizycznego, umysłowego i społecznego dobrostanu </a:t>
            </a:r>
            <a:r>
              <a:rPr lang="pl-PL" dirty="0" smtClean="0">
                <a:latin typeface="Times New Roman" panose="02020603050405020304" pitchFamily="18" charset="0"/>
                <a:cs typeface="Times New Roman" panose="02020603050405020304" pitchFamily="18" charset="0"/>
              </a:rPr>
              <a:t/>
            </a:r>
            <a:br>
              <a:rPr lang="pl-PL" dirty="0" smtClean="0">
                <a:latin typeface="Times New Roman" panose="02020603050405020304" pitchFamily="18" charset="0"/>
                <a:cs typeface="Times New Roman" panose="02020603050405020304" pitchFamily="18" charset="0"/>
              </a:rPr>
            </a:br>
            <a:r>
              <a:rPr lang="pl-PL" dirty="0" smtClean="0">
                <a:latin typeface="Times New Roman" panose="02020603050405020304" pitchFamily="18" charset="0"/>
                <a:cs typeface="Times New Roman" panose="02020603050405020304" pitchFamily="18" charset="0"/>
              </a:rPr>
              <a:t>( </a:t>
            </a:r>
            <a:r>
              <a:rPr lang="pl-PL" dirty="0">
                <a:latin typeface="Times New Roman" panose="02020603050405020304" pitchFamily="18" charset="0"/>
                <a:cs typeface="Times New Roman" panose="02020603050405020304" pitchFamily="18" charset="0"/>
              </a:rPr>
              <a:t>dobrego samopoczucia).</a:t>
            </a:r>
          </a:p>
          <a:p>
            <a:pPr algn="ctr">
              <a:buNone/>
            </a:pPr>
            <a:endParaRPr lang="pl-P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38262"/>
            <a:ext cx="7704856" cy="4017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435608" y="332656"/>
            <a:ext cx="7498080" cy="5915744"/>
          </a:xfrm>
        </p:spPr>
        <p:txBody>
          <a:bodyPr>
            <a:normAutofit fontScale="92500" lnSpcReduction="20000"/>
          </a:bodyPr>
          <a:lstStyle/>
          <a:p>
            <a:pPr marL="82296" indent="0">
              <a:buNone/>
            </a:pPr>
            <a:r>
              <a:rPr lang="pl-PL" b="1" dirty="0">
                <a:latin typeface="Times New Roman" panose="02020603050405020304" pitchFamily="18" charset="0"/>
                <a:cs typeface="Times New Roman" panose="02020603050405020304" pitchFamily="18" charset="0"/>
              </a:rPr>
              <a:t>Zasady zdrowego odżywiania:</a:t>
            </a:r>
            <a:endParaRPr lang="pl-PL"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odżywiaj </a:t>
            </a:r>
            <a:r>
              <a:rPr lang="pl-PL" dirty="0">
                <a:latin typeface="Times New Roman" panose="02020603050405020304" pitchFamily="18" charset="0"/>
                <a:cs typeface="Times New Roman" panose="02020603050405020304" pitchFamily="18" charset="0"/>
              </a:rPr>
              <a:t>się </a:t>
            </a:r>
            <a:r>
              <a:rPr lang="pl-PL" dirty="0" smtClean="0">
                <a:latin typeface="Times New Roman" panose="02020603050405020304" pitchFamily="18" charset="0"/>
                <a:cs typeface="Times New Roman" panose="02020603050405020304" pitchFamily="18" charset="0"/>
              </a:rPr>
              <a:t>regularnie,</a:t>
            </a:r>
            <a:endParaRPr lang="pl-PL"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wybieraj </a:t>
            </a:r>
            <a:r>
              <a:rPr lang="pl-PL" dirty="0">
                <a:latin typeface="Times New Roman" panose="02020603050405020304" pitchFamily="18" charset="0"/>
                <a:cs typeface="Times New Roman" panose="02020603050405020304" pitchFamily="18" charset="0"/>
              </a:rPr>
              <a:t>produkty jak najmniej </a:t>
            </a:r>
            <a:r>
              <a:rPr lang="pl-PL" dirty="0" smtClean="0">
                <a:latin typeface="Times New Roman" panose="02020603050405020304" pitchFamily="18" charset="0"/>
                <a:cs typeface="Times New Roman" panose="02020603050405020304" pitchFamily="18" charset="0"/>
              </a:rPr>
              <a:t>przetworzone,</a:t>
            </a:r>
            <a:endParaRPr lang="pl-PL"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b</a:t>
            </a:r>
            <a:r>
              <a:rPr lang="pl-PL" dirty="0" smtClean="0">
                <a:latin typeface="Times New Roman" panose="02020603050405020304" pitchFamily="18" charset="0"/>
                <a:cs typeface="Times New Roman" panose="02020603050405020304" pitchFamily="18" charset="0"/>
              </a:rPr>
              <a:t>azuj </a:t>
            </a:r>
            <a:r>
              <a:rPr lang="pl-PL" dirty="0">
                <a:latin typeface="Times New Roman" panose="02020603050405020304" pitchFamily="18" charset="0"/>
                <a:cs typeface="Times New Roman" panose="02020603050405020304" pitchFamily="18" charset="0"/>
              </a:rPr>
              <a:t>na </a:t>
            </a:r>
            <a:r>
              <a:rPr lang="pl-PL" dirty="0" smtClean="0">
                <a:latin typeface="Times New Roman" panose="02020603050405020304" pitchFamily="18" charset="0"/>
                <a:cs typeface="Times New Roman" panose="02020603050405020304" pitchFamily="18" charset="0"/>
              </a:rPr>
              <a:t>warzywach,</a:t>
            </a:r>
          </a:p>
          <a:p>
            <a:pPr>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jedz </a:t>
            </a:r>
            <a:r>
              <a:rPr lang="pl-PL" dirty="0">
                <a:latin typeface="Times New Roman" panose="02020603050405020304" pitchFamily="18" charset="0"/>
                <a:cs typeface="Times New Roman" panose="02020603050405020304" pitchFamily="18" charset="0"/>
              </a:rPr>
              <a:t>owoce maksymalnie w dwóch </a:t>
            </a:r>
            <a:r>
              <a:rPr lang="pl-PL" dirty="0" smtClean="0">
                <a:latin typeface="Times New Roman" panose="02020603050405020304" pitchFamily="18" charset="0"/>
                <a:cs typeface="Times New Roman" panose="02020603050405020304" pitchFamily="18" charset="0"/>
              </a:rPr>
              <a:t>porcjach,</a:t>
            </a:r>
            <a:endParaRPr lang="pl-PL"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o</a:t>
            </a:r>
            <a:r>
              <a:rPr lang="pl-PL" dirty="0" smtClean="0">
                <a:latin typeface="Times New Roman" panose="02020603050405020304" pitchFamily="18" charset="0"/>
                <a:cs typeface="Times New Roman" panose="02020603050405020304" pitchFamily="18" charset="0"/>
              </a:rPr>
              <a:t>granicz </a:t>
            </a:r>
            <a:r>
              <a:rPr lang="pl-PL" dirty="0">
                <a:latin typeface="Times New Roman" panose="02020603050405020304" pitchFamily="18" charset="0"/>
                <a:cs typeface="Times New Roman" panose="02020603050405020304" pitchFamily="18" charset="0"/>
              </a:rPr>
              <a:t>spożycie węglowodanów, zwiększ spożycie </a:t>
            </a:r>
            <a:r>
              <a:rPr lang="pl-PL" dirty="0" smtClean="0">
                <a:latin typeface="Times New Roman" panose="02020603050405020304" pitchFamily="18" charset="0"/>
                <a:cs typeface="Times New Roman" panose="02020603050405020304" pitchFamily="18" charset="0"/>
              </a:rPr>
              <a:t>tłuszczu,</a:t>
            </a:r>
            <a:endParaRPr lang="pl-PL"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w</a:t>
            </a:r>
            <a:r>
              <a:rPr lang="pl-PL" dirty="0" smtClean="0">
                <a:latin typeface="Times New Roman" panose="02020603050405020304" pitchFamily="18" charset="0"/>
                <a:cs typeface="Times New Roman" panose="02020603050405020304" pitchFamily="18" charset="0"/>
              </a:rPr>
              <a:t>ybieraj </a:t>
            </a:r>
            <a:r>
              <a:rPr lang="pl-PL" dirty="0">
                <a:latin typeface="Times New Roman" panose="02020603050405020304" pitchFamily="18" charset="0"/>
                <a:cs typeface="Times New Roman" panose="02020603050405020304" pitchFamily="18" charset="0"/>
              </a:rPr>
              <a:t>dobre </a:t>
            </a:r>
            <a:r>
              <a:rPr lang="pl-PL" dirty="0" smtClean="0">
                <a:latin typeface="Times New Roman" panose="02020603050405020304" pitchFamily="18" charset="0"/>
                <a:cs typeface="Times New Roman" panose="02020603050405020304" pitchFamily="18" charset="0"/>
              </a:rPr>
              <a:t>węglowodany,</a:t>
            </a:r>
          </a:p>
          <a:p>
            <a:pPr>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n</a:t>
            </a:r>
            <a:r>
              <a:rPr lang="pl-PL" dirty="0" smtClean="0">
                <a:latin typeface="Times New Roman" panose="02020603050405020304" pitchFamily="18" charset="0"/>
                <a:cs typeface="Times New Roman" panose="02020603050405020304" pitchFamily="18" charset="0"/>
              </a:rPr>
              <a:t>ie </a:t>
            </a:r>
            <a:r>
              <a:rPr lang="pl-PL" dirty="0">
                <a:latin typeface="Times New Roman" panose="02020603050405020304" pitchFamily="18" charset="0"/>
                <a:cs typeface="Times New Roman" panose="02020603050405020304" pitchFamily="18" charset="0"/>
              </a:rPr>
              <a:t>bój się tłuszczu </a:t>
            </a:r>
            <a:r>
              <a:rPr lang="pl-PL" dirty="0" smtClean="0">
                <a:latin typeface="Times New Roman" panose="02020603050405020304" pitchFamily="18" charset="0"/>
                <a:cs typeface="Times New Roman" panose="02020603050405020304" pitchFamily="18" charset="0"/>
              </a:rPr>
              <a:t>nasyconego,</a:t>
            </a:r>
            <a:endParaRPr lang="pl-PL"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wyrzuć </a:t>
            </a:r>
            <a:r>
              <a:rPr lang="pl-PL" dirty="0">
                <a:latin typeface="Times New Roman" panose="02020603050405020304" pitchFamily="18" charset="0"/>
                <a:cs typeface="Times New Roman" panose="02020603050405020304" pitchFamily="18" charset="0"/>
              </a:rPr>
              <a:t>cukier z </a:t>
            </a:r>
            <a:r>
              <a:rPr lang="pl-PL" dirty="0" smtClean="0">
                <a:latin typeface="Times New Roman" panose="02020603050405020304" pitchFamily="18" charset="0"/>
                <a:cs typeface="Times New Roman" panose="02020603050405020304" pitchFamily="18" charset="0"/>
              </a:rPr>
              <a:t>diety,</a:t>
            </a:r>
          </a:p>
          <a:p>
            <a:pPr>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nie </a:t>
            </a:r>
            <a:r>
              <a:rPr lang="pl-PL" dirty="0">
                <a:latin typeface="Times New Roman" panose="02020603050405020304" pitchFamily="18" charset="0"/>
                <a:cs typeface="Times New Roman" panose="02020603050405020304" pitchFamily="18" charset="0"/>
              </a:rPr>
              <a:t>pij słodkich napojów i ogranicz </a:t>
            </a:r>
            <a:r>
              <a:rPr lang="pl-PL" dirty="0" smtClean="0">
                <a:latin typeface="Times New Roman" panose="02020603050405020304" pitchFamily="18" charset="0"/>
                <a:cs typeface="Times New Roman" panose="02020603050405020304" pitchFamily="18" charset="0"/>
              </a:rPr>
              <a:t>soki,</a:t>
            </a:r>
          </a:p>
          <a:p>
            <a:pPr>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w</a:t>
            </a:r>
            <a:r>
              <a:rPr lang="pl-PL" dirty="0" smtClean="0">
                <a:latin typeface="Times New Roman" panose="02020603050405020304" pitchFamily="18" charset="0"/>
                <a:cs typeface="Times New Roman" panose="02020603050405020304" pitchFamily="18" charset="0"/>
              </a:rPr>
              <a:t>ybieraj </a:t>
            </a:r>
            <a:r>
              <a:rPr lang="pl-PL" dirty="0">
                <a:latin typeface="Times New Roman" panose="02020603050405020304" pitchFamily="18" charset="0"/>
                <a:cs typeface="Times New Roman" panose="02020603050405020304" pitchFamily="18" charset="0"/>
              </a:rPr>
              <a:t>dobry </a:t>
            </a:r>
            <a:r>
              <a:rPr lang="pl-PL" dirty="0" smtClean="0">
                <a:latin typeface="Times New Roman" panose="02020603050405020304" pitchFamily="18" charset="0"/>
                <a:cs typeface="Times New Roman" panose="02020603050405020304" pitchFamily="18" charset="0"/>
              </a:rPr>
              <a:t>nabiał.</a:t>
            </a:r>
            <a:endParaRPr lang="pl-PL" dirty="0">
              <a:latin typeface="Times New Roman" panose="02020603050405020304" pitchFamily="18" charset="0"/>
              <a:cs typeface="Times New Roman" panose="02020603050405020304" pitchFamily="18" charset="0"/>
            </a:endParaRPr>
          </a:p>
          <a:p>
            <a:endParaRPr lang="pl-PL" dirty="0"/>
          </a:p>
        </p:txBody>
      </p:sp>
    </p:spTree>
    <p:extLst>
      <p:ext uri="{BB962C8B-B14F-4D97-AF65-F5344CB8AC3E}">
        <p14:creationId xmlns:p14="http://schemas.microsoft.com/office/powerpoint/2010/main" xmlns="" val="40230206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435608" y="260648"/>
            <a:ext cx="7498080" cy="5987752"/>
          </a:xfrm>
        </p:spPr>
        <p:txBody>
          <a:bodyPr>
            <a:normAutofit fontScale="85000" lnSpcReduction="20000"/>
          </a:bodyPr>
          <a:lstStyle/>
          <a:p>
            <a:pPr marL="82296" indent="0">
              <a:buNone/>
            </a:pPr>
            <a:r>
              <a:rPr lang="pl-PL" b="1" dirty="0" smtClean="0">
                <a:latin typeface="Times New Roman" panose="02020603050405020304" pitchFamily="18" charset="0"/>
                <a:cs typeface="Times New Roman" panose="02020603050405020304" pitchFamily="18" charset="0"/>
              </a:rPr>
              <a:t>Regularne </a:t>
            </a:r>
            <a:r>
              <a:rPr lang="pl-PL" b="1" dirty="0">
                <a:latin typeface="Times New Roman" panose="02020603050405020304" pitchFamily="18" charset="0"/>
                <a:cs typeface="Times New Roman" panose="02020603050405020304" pitchFamily="18" charset="0"/>
              </a:rPr>
              <a:t>odżywianie sprzyja:</a:t>
            </a:r>
            <a:endParaRPr lang="pl-PL"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d</a:t>
            </a:r>
            <a:r>
              <a:rPr lang="pl-PL" dirty="0" smtClean="0">
                <a:latin typeface="Times New Roman" panose="02020603050405020304" pitchFamily="18" charset="0"/>
                <a:cs typeface="Times New Roman" panose="02020603050405020304" pitchFamily="18" charset="0"/>
              </a:rPr>
              <a:t>owozowi </a:t>
            </a:r>
            <a:r>
              <a:rPr lang="pl-PL" dirty="0">
                <a:latin typeface="Times New Roman" panose="02020603050405020304" pitchFamily="18" charset="0"/>
                <a:cs typeface="Times New Roman" panose="02020603050405020304" pitchFamily="18" charset="0"/>
              </a:rPr>
              <a:t>odpowiedniej ilości energii w ciągu </a:t>
            </a:r>
            <a:r>
              <a:rPr lang="pl-PL" dirty="0" smtClean="0">
                <a:latin typeface="Times New Roman" panose="02020603050405020304" pitchFamily="18" charset="0"/>
                <a:cs typeface="Times New Roman" panose="02020603050405020304" pitchFamily="18" charset="0"/>
              </a:rPr>
              <a:t>dnia,</a:t>
            </a: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wpływa </a:t>
            </a:r>
            <a:r>
              <a:rPr lang="pl-PL" dirty="0">
                <a:latin typeface="Times New Roman" panose="02020603050405020304" pitchFamily="18" charset="0"/>
                <a:cs typeface="Times New Roman" panose="02020603050405020304" pitchFamily="18" charset="0"/>
              </a:rPr>
              <a:t>pozytywnie na </a:t>
            </a:r>
            <a:r>
              <a:rPr lang="pl-PL" dirty="0" smtClean="0">
                <a:latin typeface="Times New Roman" panose="02020603050405020304" pitchFamily="18" charset="0"/>
                <a:cs typeface="Times New Roman" panose="02020603050405020304" pitchFamily="18" charset="0"/>
              </a:rPr>
              <a:t>samopoczucie,</a:t>
            </a: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wpływa </a:t>
            </a:r>
            <a:r>
              <a:rPr lang="pl-PL" dirty="0">
                <a:latin typeface="Times New Roman" panose="02020603050405020304" pitchFamily="18" charset="0"/>
                <a:cs typeface="Times New Roman" panose="02020603050405020304" pitchFamily="18" charset="0"/>
              </a:rPr>
              <a:t>na </a:t>
            </a:r>
            <a:r>
              <a:rPr lang="pl-PL" dirty="0" smtClean="0">
                <a:latin typeface="Times New Roman" panose="02020603050405020304" pitchFamily="18" charset="0"/>
                <a:cs typeface="Times New Roman" panose="02020603050405020304" pitchFamily="18" charset="0"/>
              </a:rPr>
              <a:t>koncentrację,</a:t>
            </a: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utrzymują </a:t>
            </a:r>
            <a:r>
              <a:rPr lang="pl-PL" dirty="0">
                <a:latin typeface="Times New Roman" panose="02020603050405020304" pitchFamily="18" charset="0"/>
                <a:cs typeface="Times New Roman" panose="02020603050405020304" pitchFamily="18" charset="0"/>
              </a:rPr>
              <a:t>odpowiednią masę </a:t>
            </a:r>
            <a:r>
              <a:rPr lang="pl-PL" dirty="0" smtClean="0">
                <a:latin typeface="Times New Roman" panose="02020603050405020304" pitchFamily="18" charset="0"/>
                <a:cs typeface="Times New Roman" panose="02020603050405020304" pitchFamily="18" charset="0"/>
              </a:rPr>
              <a:t>ciała.</a:t>
            </a:r>
            <a:endParaRPr lang="pl-PL" dirty="0">
              <a:latin typeface="Times New Roman" panose="02020603050405020304" pitchFamily="18" charset="0"/>
              <a:cs typeface="Times New Roman" panose="02020603050405020304" pitchFamily="18" charset="0"/>
            </a:endParaRPr>
          </a:p>
          <a:p>
            <a:pPr marL="82296" indent="0">
              <a:buNone/>
            </a:pPr>
            <a:r>
              <a:rPr lang="pl-PL" b="1" dirty="0">
                <a:latin typeface="Times New Roman" panose="02020603050405020304" pitchFamily="18" charset="0"/>
                <a:cs typeface="Times New Roman" panose="02020603050405020304" pitchFamily="18" charset="0"/>
              </a:rPr>
              <a:t>Wybieraj produkty jak najmniej </a:t>
            </a:r>
            <a:r>
              <a:rPr lang="pl-PL" b="1" dirty="0" smtClean="0">
                <a:latin typeface="Times New Roman" panose="02020603050405020304" pitchFamily="18" charset="0"/>
                <a:cs typeface="Times New Roman" panose="02020603050405020304" pitchFamily="18" charset="0"/>
              </a:rPr>
              <a:t>przetworzone:</a:t>
            </a:r>
            <a:endParaRPr lang="pl-PL"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i</a:t>
            </a:r>
            <a:r>
              <a:rPr lang="pl-PL" dirty="0" smtClean="0">
                <a:latin typeface="Times New Roman" panose="02020603050405020304" pitchFamily="18" charset="0"/>
                <a:cs typeface="Times New Roman" panose="02020603050405020304" pitchFamily="18" charset="0"/>
              </a:rPr>
              <a:t>m </a:t>
            </a:r>
            <a:r>
              <a:rPr lang="pl-PL" dirty="0">
                <a:latin typeface="Times New Roman" panose="02020603050405020304" pitchFamily="18" charset="0"/>
                <a:cs typeface="Times New Roman" panose="02020603050405020304" pitchFamily="18" charset="0"/>
              </a:rPr>
              <a:t>wyższy stopień przetworzenia tym gorzej dla zdrowia,</a:t>
            </a:r>
          </a:p>
          <a:p>
            <a:pPr lvl="0">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w</a:t>
            </a:r>
            <a:r>
              <a:rPr lang="pl-PL" dirty="0" smtClean="0">
                <a:latin typeface="Times New Roman" panose="02020603050405020304" pitchFamily="18" charset="0"/>
                <a:cs typeface="Times New Roman" panose="02020603050405020304" pitchFamily="18" charset="0"/>
              </a:rPr>
              <a:t>szelka </a:t>
            </a:r>
            <a:r>
              <a:rPr lang="pl-PL" dirty="0">
                <a:latin typeface="Times New Roman" panose="02020603050405020304" pitchFamily="18" charset="0"/>
                <a:cs typeface="Times New Roman" panose="02020603050405020304" pitchFamily="18" charset="0"/>
              </a:rPr>
              <a:t>żywność w proszku, fast food, dania gotowe i produkty z długą listą składników nie powinny pojawiać się w zdrowej diecie,</a:t>
            </a:r>
          </a:p>
          <a:p>
            <a:pPr lvl="0">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z</a:t>
            </a:r>
            <a:r>
              <a:rPr lang="pl-PL" dirty="0" smtClean="0">
                <a:latin typeface="Times New Roman" panose="02020603050405020304" pitchFamily="18" charset="0"/>
                <a:cs typeface="Times New Roman" panose="02020603050405020304" pitchFamily="18" charset="0"/>
              </a:rPr>
              <a:t>drowa </a:t>
            </a:r>
            <a:r>
              <a:rPr lang="pl-PL" dirty="0">
                <a:latin typeface="Times New Roman" panose="02020603050405020304" pitchFamily="18" charset="0"/>
                <a:cs typeface="Times New Roman" panose="02020603050405020304" pitchFamily="18" charset="0"/>
              </a:rPr>
              <a:t>dieta to jadłospis złożony z produktów bliskich naturze, nieprzetworzonych, z krótkim składem  wiadomego </a:t>
            </a:r>
            <a:r>
              <a:rPr lang="pl-PL" dirty="0" smtClean="0">
                <a:latin typeface="Times New Roman" panose="02020603050405020304" pitchFamily="18" charset="0"/>
                <a:cs typeface="Times New Roman" panose="02020603050405020304" pitchFamily="18" charset="0"/>
              </a:rPr>
              <a:t>pochodzenia.</a:t>
            </a:r>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368504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43608" y="332656"/>
            <a:ext cx="7890080" cy="5915744"/>
          </a:xfrm>
        </p:spPr>
        <p:txBody>
          <a:bodyPr>
            <a:normAutofit/>
          </a:bodyPr>
          <a:lstStyle/>
          <a:p>
            <a:pPr marL="82296" indent="0">
              <a:buNone/>
            </a:pPr>
            <a:r>
              <a:rPr lang="pl-PL" b="1" dirty="0">
                <a:latin typeface="Times New Roman" panose="02020603050405020304" pitchFamily="18" charset="0"/>
                <a:cs typeface="Times New Roman" panose="02020603050405020304" pitchFamily="18" charset="0"/>
              </a:rPr>
              <a:t>Bazuj na warzywach:</a:t>
            </a:r>
            <a:endParaRPr lang="pl-PL"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w</a:t>
            </a:r>
            <a:r>
              <a:rPr lang="pl-PL" dirty="0" smtClean="0">
                <a:latin typeface="Times New Roman" panose="02020603050405020304" pitchFamily="18" charset="0"/>
                <a:cs typeface="Times New Roman" panose="02020603050405020304" pitchFamily="18" charset="0"/>
              </a:rPr>
              <a:t>arzywa </a:t>
            </a:r>
            <a:r>
              <a:rPr lang="pl-PL" dirty="0">
                <a:latin typeface="Times New Roman" panose="02020603050405020304" pitchFamily="18" charset="0"/>
                <a:cs typeface="Times New Roman" panose="02020603050405020304" pitchFamily="18" charset="0"/>
              </a:rPr>
              <a:t>powinny stanowić podstawę każdej zdrowej diety,</a:t>
            </a:r>
          </a:p>
          <a:p>
            <a:pPr lvl="0">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s</a:t>
            </a:r>
            <a:r>
              <a:rPr lang="pl-PL" dirty="0" smtClean="0">
                <a:latin typeface="Times New Roman" panose="02020603050405020304" pitchFamily="18" charset="0"/>
                <a:cs typeface="Times New Roman" panose="02020603050405020304" pitchFamily="18" charset="0"/>
              </a:rPr>
              <a:t>ą </a:t>
            </a:r>
            <a:r>
              <a:rPr lang="pl-PL" dirty="0">
                <a:latin typeface="Times New Roman" panose="02020603050405020304" pitchFamily="18" charset="0"/>
                <a:cs typeface="Times New Roman" panose="02020603050405020304" pitchFamily="18" charset="0"/>
              </a:rPr>
              <a:t>źródłem witamin, składników mineralnych, </a:t>
            </a:r>
            <a:r>
              <a:rPr lang="pl-PL" dirty="0" smtClean="0">
                <a:latin typeface="Times New Roman" panose="02020603050405020304" pitchFamily="18" charset="0"/>
                <a:cs typeface="Times New Roman" panose="02020603050405020304" pitchFamily="18" charset="0"/>
              </a:rPr>
              <a:t>przeciwutleniaczy i </a:t>
            </a:r>
            <a:r>
              <a:rPr lang="pl-PL" dirty="0">
                <a:latin typeface="Times New Roman" panose="02020603050405020304" pitchFamily="18" charset="0"/>
                <a:cs typeface="Times New Roman" panose="02020603050405020304" pitchFamily="18" charset="0"/>
              </a:rPr>
              <a:t>błonnika,</a:t>
            </a:r>
          </a:p>
          <a:p>
            <a:pPr lvl="0">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n</a:t>
            </a:r>
            <a:r>
              <a:rPr lang="pl-PL" dirty="0" smtClean="0">
                <a:latin typeface="Times New Roman" panose="02020603050405020304" pitchFamily="18" charset="0"/>
                <a:cs typeface="Times New Roman" panose="02020603050405020304" pitchFamily="18" charset="0"/>
              </a:rPr>
              <a:t>ajlepiej</a:t>
            </a:r>
            <a:r>
              <a:rPr lang="pl-PL" dirty="0">
                <a:latin typeface="Times New Roman" panose="02020603050405020304" pitchFamily="18" charset="0"/>
                <a:cs typeface="Times New Roman" panose="02020603050405020304" pitchFamily="18" charset="0"/>
              </a:rPr>
              <a:t>, jeśli będą surowe, pieczone, gotowanie na parze,</a:t>
            </a:r>
          </a:p>
          <a:p>
            <a:pPr lvl="0">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w</a:t>
            </a:r>
            <a:r>
              <a:rPr lang="pl-PL" dirty="0" smtClean="0">
                <a:latin typeface="Times New Roman" panose="02020603050405020304" pitchFamily="18" charset="0"/>
                <a:cs typeface="Times New Roman" panose="02020603050405020304" pitchFamily="18" charset="0"/>
              </a:rPr>
              <a:t>arzywa </a:t>
            </a:r>
            <a:r>
              <a:rPr lang="pl-PL" dirty="0">
                <a:latin typeface="Times New Roman" panose="02020603050405020304" pitchFamily="18" charset="0"/>
                <a:cs typeface="Times New Roman" panose="02020603050405020304" pitchFamily="18" charset="0"/>
              </a:rPr>
              <a:t>powinny stanowić ¾ dziennej porcji,</a:t>
            </a:r>
          </a:p>
          <a:p>
            <a:pPr lvl="0">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o</a:t>
            </a:r>
            <a:r>
              <a:rPr lang="pl-PL" dirty="0" smtClean="0">
                <a:latin typeface="Times New Roman" panose="02020603050405020304" pitchFamily="18" charset="0"/>
                <a:cs typeface="Times New Roman" panose="02020603050405020304" pitchFamily="18" charset="0"/>
              </a:rPr>
              <a:t>woce </a:t>
            </a:r>
            <a:r>
              <a:rPr lang="pl-PL" dirty="0">
                <a:latin typeface="Times New Roman" panose="02020603050405020304" pitchFamily="18" charset="0"/>
                <a:cs typeface="Times New Roman" panose="02020603050405020304" pitchFamily="18" charset="0"/>
              </a:rPr>
              <a:t>¼ </a:t>
            </a:r>
            <a:r>
              <a:rPr lang="pl-PL" dirty="0" smtClean="0">
                <a:latin typeface="Times New Roman" panose="02020603050405020304" pitchFamily="18" charset="0"/>
                <a:cs typeface="Times New Roman" panose="02020603050405020304" pitchFamily="18" charset="0"/>
              </a:rPr>
              <a:t>porcji.</a:t>
            </a:r>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151594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15616" y="260648"/>
            <a:ext cx="7818072" cy="5987752"/>
          </a:xfrm>
        </p:spPr>
        <p:txBody>
          <a:bodyPr>
            <a:normAutofit fontScale="77500" lnSpcReduction="20000"/>
          </a:bodyPr>
          <a:lstStyle/>
          <a:p>
            <a:pPr marL="82296" indent="0">
              <a:buNone/>
            </a:pPr>
            <a:r>
              <a:rPr lang="pl-PL" b="1" dirty="0">
                <a:latin typeface="Times New Roman" panose="02020603050405020304" pitchFamily="18" charset="0"/>
                <a:cs typeface="Times New Roman" panose="02020603050405020304" pitchFamily="18" charset="0"/>
              </a:rPr>
              <a:t>Jedz owoce w maksymalnie dwóch porcjach dziennie:</a:t>
            </a:r>
            <a:endParaRPr lang="pl-PL"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d</a:t>
            </a:r>
            <a:r>
              <a:rPr lang="pl-PL" dirty="0" smtClean="0">
                <a:latin typeface="Times New Roman" panose="02020603050405020304" pitchFamily="18" charset="0"/>
                <a:cs typeface="Times New Roman" panose="02020603050405020304" pitchFamily="18" charset="0"/>
              </a:rPr>
              <a:t>ziennie </a:t>
            </a:r>
            <a:r>
              <a:rPr lang="pl-PL" dirty="0">
                <a:latin typeface="Times New Roman" panose="02020603050405020304" pitchFamily="18" charset="0"/>
                <a:cs typeface="Times New Roman" panose="02020603050405020304" pitchFamily="18" charset="0"/>
              </a:rPr>
              <a:t>nie powinno być ich więcej niż 200-300 g,</a:t>
            </a:r>
          </a:p>
          <a:p>
            <a:pPr lvl="0">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n</a:t>
            </a:r>
            <a:r>
              <a:rPr lang="pl-PL" dirty="0" smtClean="0">
                <a:latin typeface="Times New Roman" panose="02020603050405020304" pitchFamily="18" charset="0"/>
                <a:cs typeface="Times New Roman" panose="02020603050405020304" pitchFamily="18" charset="0"/>
              </a:rPr>
              <a:t>ie </a:t>
            </a:r>
            <a:r>
              <a:rPr lang="pl-PL" dirty="0">
                <a:latin typeface="Times New Roman" panose="02020603050405020304" pitchFamily="18" charset="0"/>
                <a:cs typeface="Times New Roman" panose="02020603050405020304" pitchFamily="18" charset="0"/>
              </a:rPr>
              <a:t>wolno jeść zbyt dużo są źródłem cukrów </a:t>
            </a:r>
            <a:r>
              <a:rPr lang="pl-PL" dirty="0" smtClean="0">
                <a:latin typeface="Times New Roman" panose="02020603050405020304" pitchFamily="18" charset="0"/>
                <a:cs typeface="Times New Roman" panose="02020603050405020304" pitchFamily="18" charset="0"/>
              </a:rPr>
              <a:t>prostych.</a:t>
            </a:r>
            <a:endParaRPr lang="pl-PL" dirty="0">
              <a:latin typeface="Times New Roman" panose="02020603050405020304" pitchFamily="18" charset="0"/>
              <a:cs typeface="Times New Roman" panose="02020603050405020304" pitchFamily="18" charset="0"/>
            </a:endParaRPr>
          </a:p>
          <a:p>
            <a:pPr marL="82296" indent="0">
              <a:buNone/>
            </a:pPr>
            <a:endParaRPr lang="pl-PL" b="1" dirty="0" smtClean="0">
              <a:latin typeface="Times New Roman" panose="02020603050405020304" pitchFamily="18" charset="0"/>
              <a:cs typeface="Times New Roman" panose="02020603050405020304" pitchFamily="18" charset="0"/>
            </a:endParaRPr>
          </a:p>
          <a:p>
            <a:pPr marL="82296" indent="0">
              <a:buNone/>
            </a:pPr>
            <a:r>
              <a:rPr lang="pl-PL" b="1" dirty="0" smtClean="0">
                <a:latin typeface="Times New Roman" panose="02020603050405020304" pitchFamily="18" charset="0"/>
                <a:cs typeface="Times New Roman" panose="02020603050405020304" pitchFamily="18" charset="0"/>
              </a:rPr>
              <a:t>Ogranicz </a:t>
            </a:r>
            <a:r>
              <a:rPr lang="pl-PL" b="1" dirty="0">
                <a:latin typeface="Times New Roman" panose="02020603050405020304" pitchFamily="18" charset="0"/>
                <a:cs typeface="Times New Roman" panose="02020603050405020304" pitchFamily="18" charset="0"/>
              </a:rPr>
              <a:t>spożycie węglowodanów, zwiększ spożycie </a:t>
            </a:r>
            <a:r>
              <a:rPr lang="pl-PL" b="1" dirty="0" smtClean="0">
                <a:latin typeface="Times New Roman" panose="02020603050405020304" pitchFamily="18" charset="0"/>
                <a:cs typeface="Times New Roman" panose="02020603050405020304" pitchFamily="18" charset="0"/>
              </a:rPr>
              <a:t>tłuszczu</a:t>
            </a:r>
            <a:endParaRPr lang="pl-PL" dirty="0">
              <a:latin typeface="Times New Roman" panose="02020603050405020304" pitchFamily="18" charset="0"/>
              <a:cs typeface="Times New Roman" panose="02020603050405020304" pitchFamily="18" charset="0"/>
            </a:endParaRPr>
          </a:p>
          <a:p>
            <a:pPr marL="82296" indent="0">
              <a:buNone/>
            </a:pPr>
            <a:r>
              <a:rPr lang="pl-PL" dirty="0">
                <a:latin typeface="Times New Roman" panose="02020603050405020304" pitchFamily="18" charset="0"/>
                <a:cs typeface="Times New Roman" panose="02020603050405020304" pitchFamily="18" charset="0"/>
              </a:rPr>
              <a:t>O</a:t>
            </a:r>
            <a:r>
              <a:rPr lang="pl-PL" dirty="0" smtClean="0">
                <a:latin typeface="Times New Roman" panose="02020603050405020304" pitchFamily="18" charset="0"/>
                <a:cs typeface="Times New Roman" panose="02020603050405020304" pitchFamily="18" charset="0"/>
              </a:rPr>
              <a:t>graniczając </a:t>
            </a:r>
            <a:r>
              <a:rPr lang="pl-PL" dirty="0">
                <a:latin typeface="Times New Roman" panose="02020603050405020304" pitchFamily="18" charset="0"/>
                <a:cs typeface="Times New Roman" panose="02020603050405020304" pitchFamily="18" charset="0"/>
              </a:rPr>
              <a:t>węglowodany, trzeba zastąpić tłuszczem. </a:t>
            </a:r>
            <a:r>
              <a:rPr lang="pl-PL" dirty="0" smtClean="0">
                <a:latin typeface="Times New Roman" panose="02020603050405020304" pitchFamily="18" charset="0"/>
                <a:cs typeface="Times New Roman" panose="02020603050405020304" pitchFamily="18" charset="0"/>
              </a:rPr>
              <a:t/>
            </a:r>
            <a:br>
              <a:rPr lang="pl-PL" dirty="0" smtClean="0">
                <a:latin typeface="Times New Roman" panose="02020603050405020304" pitchFamily="18" charset="0"/>
                <a:cs typeface="Times New Roman" panose="02020603050405020304" pitchFamily="18" charset="0"/>
              </a:rPr>
            </a:br>
            <a:r>
              <a:rPr lang="pl-PL" dirty="0" smtClean="0">
                <a:latin typeface="Times New Roman" panose="02020603050405020304" pitchFamily="18" charset="0"/>
                <a:cs typeface="Times New Roman" panose="02020603050405020304" pitchFamily="18" charset="0"/>
              </a:rPr>
              <a:t>Nie </a:t>
            </a:r>
            <a:r>
              <a:rPr lang="pl-PL" dirty="0">
                <a:latin typeface="Times New Roman" panose="02020603050405020304" pitchFamily="18" charset="0"/>
                <a:cs typeface="Times New Roman" panose="02020603050405020304" pitchFamily="18" charset="0"/>
              </a:rPr>
              <a:t>tyje się od tłuszczów, a od nadmiaru węglowodanów. Zmniejszenie ilości węglowodanów na korzyść zdrowych tłuszczów :</a:t>
            </a:r>
          </a:p>
          <a:p>
            <a:pPr lvl="0">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o</a:t>
            </a:r>
            <a:r>
              <a:rPr lang="pl-PL" dirty="0" smtClean="0">
                <a:latin typeface="Times New Roman" panose="02020603050405020304" pitchFamily="18" charset="0"/>
                <a:cs typeface="Times New Roman" panose="02020603050405020304" pitchFamily="18" charset="0"/>
              </a:rPr>
              <a:t>granicza </a:t>
            </a:r>
            <a:r>
              <a:rPr lang="pl-PL" dirty="0">
                <a:latin typeface="Times New Roman" panose="02020603050405020304" pitchFamily="18" charset="0"/>
                <a:cs typeface="Times New Roman" panose="02020603050405020304" pitchFamily="18" charset="0"/>
              </a:rPr>
              <a:t>fluktuację </a:t>
            </a:r>
            <a:r>
              <a:rPr lang="pl-PL" dirty="0" smtClean="0">
                <a:latin typeface="Times New Roman" panose="02020603050405020304" pitchFamily="18" charset="0"/>
                <a:cs typeface="Times New Roman" panose="02020603050405020304" pitchFamily="18" charset="0"/>
              </a:rPr>
              <a:t>insuliny,</a:t>
            </a: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wzrasta </a:t>
            </a:r>
            <a:r>
              <a:rPr lang="pl-PL" dirty="0">
                <a:latin typeface="Times New Roman" panose="02020603050405020304" pitchFamily="18" charset="0"/>
                <a:cs typeface="Times New Roman" panose="02020603050405020304" pitchFamily="18" charset="0"/>
              </a:rPr>
              <a:t>poziom </a:t>
            </a:r>
            <a:r>
              <a:rPr lang="pl-PL" dirty="0" smtClean="0">
                <a:latin typeface="Times New Roman" panose="02020603050405020304" pitchFamily="18" charset="0"/>
                <a:cs typeface="Times New Roman" panose="02020603050405020304" pitchFamily="18" charset="0"/>
              </a:rPr>
              <a:t>energii,</a:t>
            </a: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większa sytość,</a:t>
            </a: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brak </a:t>
            </a:r>
            <a:r>
              <a:rPr lang="pl-PL" dirty="0">
                <a:latin typeface="Times New Roman" panose="02020603050405020304" pitchFamily="18" charset="0"/>
                <a:cs typeface="Times New Roman" panose="02020603050405020304" pitchFamily="18" charset="0"/>
              </a:rPr>
              <a:t>napadów </a:t>
            </a:r>
            <a:r>
              <a:rPr lang="pl-PL" dirty="0" smtClean="0">
                <a:latin typeface="Times New Roman" panose="02020603050405020304" pitchFamily="18" charset="0"/>
                <a:cs typeface="Times New Roman" panose="02020603050405020304" pitchFamily="18" charset="0"/>
              </a:rPr>
              <a:t>głodu,</a:t>
            </a: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ogranicza podjadanie.</a:t>
            </a:r>
            <a:endParaRPr lang="pl-PL" dirty="0">
              <a:latin typeface="Times New Roman" panose="02020603050405020304" pitchFamily="18" charset="0"/>
              <a:cs typeface="Times New Roman" panose="02020603050405020304" pitchFamily="18" charset="0"/>
            </a:endParaRPr>
          </a:p>
          <a:p>
            <a:endParaRPr lang="pl-PL" dirty="0"/>
          </a:p>
        </p:txBody>
      </p:sp>
    </p:spTree>
    <p:extLst>
      <p:ext uri="{BB962C8B-B14F-4D97-AF65-F5344CB8AC3E}">
        <p14:creationId xmlns:p14="http://schemas.microsoft.com/office/powerpoint/2010/main" xmlns="" val="17341975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a:effectLst/>
                <a:latin typeface="Times New Roman" panose="02020603050405020304" pitchFamily="18" charset="0"/>
                <a:cs typeface="Times New Roman" panose="02020603050405020304" pitchFamily="18" charset="0"/>
              </a:rPr>
              <a:t>Wybieraj dobre </a:t>
            </a:r>
            <a:r>
              <a:rPr lang="pl-PL" b="1" dirty="0" smtClean="0">
                <a:effectLst/>
                <a:latin typeface="Times New Roman" panose="02020603050405020304" pitchFamily="18" charset="0"/>
                <a:cs typeface="Times New Roman" panose="02020603050405020304" pitchFamily="18" charset="0"/>
              </a:rPr>
              <a:t>węglowodany</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p:txBody>
          <a:bodyPr/>
          <a:lstStyle/>
          <a:p>
            <a:pPr marL="82296" indent="0">
              <a:buNone/>
            </a:pPr>
            <a:r>
              <a:rPr lang="pl-PL" dirty="0">
                <a:latin typeface="Times New Roman" panose="02020603050405020304" pitchFamily="18" charset="0"/>
                <a:cs typeface="Times New Roman" panose="02020603050405020304" pitchFamily="18" charset="0"/>
              </a:rPr>
              <a:t>Węglowodany to najważniejsze źródło energii dla naszego organizmu, pełnią jednocześnie wiele funkcji fizjologicznych:</a:t>
            </a:r>
          </a:p>
          <a:p>
            <a:pPr>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 regulacja </a:t>
            </a:r>
            <a:r>
              <a:rPr lang="pl-PL" dirty="0">
                <a:latin typeface="Times New Roman" panose="02020603050405020304" pitchFamily="18" charset="0"/>
                <a:cs typeface="Times New Roman" panose="02020603050405020304" pitchFamily="18" charset="0"/>
              </a:rPr>
              <a:t>metabolizmu, w tym białek, </a:t>
            </a:r>
            <a:r>
              <a:rPr lang="pl-PL" dirty="0" smtClean="0">
                <a:latin typeface="Times New Roman" panose="02020603050405020304" pitchFamily="18" charset="0"/>
                <a:cs typeface="Times New Roman" panose="02020603050405020304" pitchFamily="18" charset="0"/>
              </a:rPr>
              <a:t> florę </a:t>
            </a:r>
            <a:r>
              <a:rPr lang="pl-PL" dirty="0">
                <a:latin typeface="Times New Roman" panose="02020603050405020304" pitchFamily="18" charset="0"/>
                <a:cs typeface="Times New Roman" panose="02020603050405020304" pitchFamily="18" charset="0"/>
              </a:rPr>
              <a:t>bakteryjną i nabłonek jelit,</a:t>
            </a:r>
          </a:p>
          <a:p>
            <a:pPr>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 regeneracja </a:t>
            </a:r>
            <a:r>
              <a:rPr lang="pl-PL" dirty="0">
                <a:latin typeface="Times New Roman" panose="02020603050405020304" pitchFamily="18" charset="0"/>
                <a:cs typeface="Times New Roman" panose="02020603050405020304" pitchFamily="18" charset="0"/>
              </a:rPr>
              <a:t>poziomu sytości i głodu.</a:t>
            </a:r>
          </a:p>
          <a:p>
            <a:pPr marL="82296" indent="0">
              <a:buNone/>
            </a:pPr>
            <a:endParaRPr lang="pl-PL" dirty="0"/>
          </a:p>
        </p:txBody>
      </p:sp>
    </p:spTree>
    <p:extLst>
      <p:ext uri="{BB962C8B-B14F-4D97-AF65-F5344CB8AC3E}">
        <p14:creationId xmlns:p14="http://schemas.microsoft.com/office/powerpoint/2010/main" xmlns="" val="32546685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15616" y="332656"/>
            <a:ext cx="7818072" cy="5915744"/>
          </a:xfrm>
        </p:spPr>
        <p:txBody>
          <a:bodyPr/>
          <a:lstStyle/>
          <a:p>
            <a:pPr marL="82296" indent="0">
              <a:buNone/>
            </a:pPr>
            <a:r>
              <a:rPr lang="pl-PL" b="1" dirty="0">
                <a:latin typeface="Times New Roman" panose="02020603050405020304" pitchFamily="18" charset="0"/>
                <a:cs typeface="Times New Roman" panose="02020603050405020304" pitchFamily="18" charset="0"/>
              </a:rPr>
              <a:t>Ważny jest dobór odpowiednich źródeł węglowodanów. </a:t>
            </a:r>
            <a:endParaRPr lang="pl-PL" b="1" dirty="0" smtClean="0">
              <a:latin typeface="Times New Roman" panose="02020603050405020304" pitchFamily="18" charset="0"/>
              <a:cs typeface="Times New Roman" panose="02020603050405020304" pitchFamily="18" charset="0"/>
            </a:endParaRPr>
          </a:p>
          <a:p>
            <a:pPr marL="82296" indent="0">
              <a:buNone/>
            </a:pPr>
            <a:endParaRPr lang="pl-PL" sz="1400" dirty="0" smtClean="0">
              <a:latin typeface="Times New Roman" panose="02020603050405020304" pitchFamily="18" charset="0"/>
              <a:cs typeface="Times New Roman" panose="02020603050405020304" pitchFamily="18" charset="0"/>
            </a:endParaRPr>
          </a:p>
          <a:p>
            <a:pPr marL="82296" indent="0">
              <a:buNone/>
            </a:pPr>
            <a:r>
              <a:rPr lang="pl-PL" dirty="0" smtClean="0">
                <a:latin typeface="Times New Roman" panose="02020603050405020304" pitchFamily="18" charset="0"/>
                <a:cs typeface="Times New Roman" panose="02020603050405020304" pitchFamily="18" charset="0"/>
              </a:rPr>
              <a:t>Należy </a:t>
            </a:r>
            <a:r>
              <a:rPr lang="pl-PL" dirty="0">
                <a:latin typeface="Times New Roman" panose="02020603050405020304" pitchFamily="18" charset="0"/>
                <a:cs typeface="Times New Roman" panose="02020603050405020304" pitchFamily="18" charset="0"/>
              </a:rPr>
              <a:t>spożywać produkty:</a:t>
            </a:r>
          </a:p>
          <a:p>
            <a:pPr lvl="0">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pełnoziarniste, z mąki razowej, </a:t>
            </a:r>
          </a:p>
          <a:p>
            <a:pPr>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pieczywo ( chleb żytni na zakwasie),</a:t>
            </a:r>
          </a:p>
          <a:p>
            <a:pPr lvl="0">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kasze to </a:t>
            </a:r>
            <a:r>
              <a:rPr lang="pl-PL" dirty="0" err="1">
                <a:latin typeface="Times New Roman" panose="02020603050405020304" pitchFamily="18" charset="0"/>
                <a:cs typeface="Times New Roman" panose="02020603050405020304" pitchFamily="18" charset="0"/>
              </a:rPr>
              <a:t>kosmosa</a:t>
            </a:r>
            <a:r>
              <a:rPr lang="pl-PL" dirty="0">
                <a:latin typeface="Times New Roman" panose="02020603050405020304" pitchFamily="18" charset="0"/>
                <a:cs typeface="Times New Roman" panose="02020603050405020304" pitchFamily="18" charset="0"/>
              </a:rPr>
              <a:t> ryżowa, </a:t>
            </a:r>
            <a:r>
              <a:rPr lang="pl-PL" dirty="0" err="1">
                <a:latin typeface="Times New Roman" panose="02020603050405020304" pitchFamily="18" charset="0"/>
                <a:cs typeface="Times New Roman" panose="02020603050405020304" pitchFamily="18" charset="0"/>
              </a:rPr>
              <a:t>amarantus</a:t>
            </a:r>
            <a:r>
              <a:rPr lang="pl-PL" dirty="0">
                <a:latin typeface="Times New Roman" panose="02020603050405020304" pitchFamily="18" charset="0"/>
                <a:cs typeface="Times New Roman" panose="02020603050405020304" pitchFamily="18" charset="0"/>
              </a:rPr>
              <a:t>, </a:t>
            </a:r>
            <a:r>
              <a:rPr lang="pl-PL" dirty="0" smtClean="0">
                <a:latin typeface="Times New Roman" panose="02020603050405020304" pitchFamily="18" charset="0"/>
                <a:cs typeface="Times New Roman" panose="02020603050405020304" pitchFamily="18" charset="0"/>
              </a:rPr>
              <a:t>gryka,</a:t>
            </a:r>
            <a:endParaRPr lang="pl-PL"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ograniczyć spożycie produktów </a:t>
            </a:r>
            <a:r>
              <a:rPr lang="pl-PL" dirty="0" smtClean="0">
                <a:latin typeface="Times New Roman" panose="02020603050405020304" pitchFamily="18" charset="0"/>
                <a:cs typeface="Times New Roman" panose="02020603050405020304" pitchFamily="18" charset="0"/>
              </a:rPr>
              <a:t>glutenowych.</a:t>
            </a:r>
            <a:endParaRPr lang="pl-PL" dirty="0">
              <a:latin typeface="Times New Roman" panose="02020603050405020304" pitchFamily="18" charset="0"/>
              <a:cs typeface="Times New Roman" panose="02020603050405020304" pitchFamily="18" charset="0"/>
            </a:endParaRPr>
          </a:p>
          <a:p>
            <a:pPr marL="82296" indent="0">
              <a:buNone/>
            </a:pPr>
            <a:endParaRPr lang="pl-PL" dirty="0"/>
          </a:p>
        </p:txBody>
      </p:sp>
    </p:spTree>
    <p:extLst>
      <p:ext uri="{BB962C8B-B14F-4D97-AF65-F5344CB8AC3E}">
        <p14:creationId xmlns:p14="http://schemas.microsoft.com/office/powerpoint/2010/main" xmlns="" val="35441719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435608" y="332656"/>
            <a:ext cx="7498080" cy="5915744"/>
          </a:xfrm>
        </p:spPr>
        <p:txBody>
          <a:bodyPr>
            <a:normAutofit fontScale="85000" lnSpcReduction="10000"/>
          </a:bodyPr>
          <a:lstStyle/>
          <a:p>
            <a:pPr marL="82296" indent="0">
              <a:buNone/>
            </a:pPr>
            <a:r>
              <a:rPr lang="pl-PL" b="1" dirty="0" smtClean="0">
                <a:latin typeface="Times New Roman" panose="02020603050405020304" pitchFamily="18" charset="0"/>
                <a:cs typeface="Times New Roman" panose="02020603050405020304" pitchFamily="18" charset="0"/>
              </a:rPr>
              <a:t>Nie </a:t>
            </a:r>
            <a:r>
              <a:rPr lang="pl-PL" b="1" dirty="0">
                <a:latin typeface="Times New Roman" panose="02020603050405020304" pitchFamily="18" charset="0"/>
                <a:cs typeface="Times New Roman" panose="02020603050405020304" pitchFamily="18" charset="0"/>
              </a:rPr>
              <a:t>bój się tłuszczu nasyconego </a:t>
            </a:r>
            <a:r>
              <a:rPr lang="pl-PL" b="1" dirty="0" smtClean="0">
                <a:latin typeface="Times New Roman" panose="02020603050405020304" pitchFamily="18" charset="0"/>
                <a:cs typeface="Times New Roman" panose="02020603050405020304" pitchFamily="18" charset="0"/>
              </a:rPr>
              <a:t/>
            </a:r>
            <a:br>
              <a:rPr lang="pl-PL" b="1" dirty="0" smtClean="0">
                <a:latin typeface="Times New Roman" panose="02020603050405020304" pitchFamily="18" charset="0"/>
                <a:cs typeface="Times New Roman" panose="02020603050405020304" pitchFamily="18" charset="0"/>
              </a:rPr>
            </a:br>
            <a:r>
              <a:rPr lang="pl-PL" b="1" dirty="0" smtClean="0">
                <a:latin typeface="Times New Roman" panose="02020603050405020304" pitchFamily="18" charset="0"/>
                <a:cs typeface="Times New Roman" panose="02020603050405020304" pitchFamily="18" charset="0"/>
              </a:rPr>
              <a:t>i cholesterolu</a:t>
            </a:r>
          </a:p>
          <a:p>
            <a:pPr marL="82296" indent="0">
              <a:buNone/>
            </a:pPr>
            <a:r>
              <a:rPr lang="pl-PL" dirty="0" smtClean="0">
                <a:latin typeface="Times New Roman" panose="02020603050405020304" pitchFamily="18" charset="0"/>
                <a:cs typeface="Times New Roman" panose="02020603050405020304" pitchFamily="18" charset="0"/>
              </a:rPr>
              <a:t>Badania </a:t>
            </a:r>
            <a:r>
              <a:rPr lang="pl-PL" dirty="0">
                <a:latin typeface="Times New Roman" panose="02020603050405020304" pitchFamily="18" charset="0"/>
                <a:cs typeface="Times New Roman" panose="02020603050405020304" pitchFamily="18" charset="0"/>
              </a:rPr>
              <a:t>naukowe wykazały, że cholesterol w produktach spożywczych w bardzo    niewielkim stopniu wpływa na poziom cholesterolu we krwi. Jajka i podroby są bezpiecznym elementem </a:t>
            </a:r>
            <a:r>
              <a:rPr lang="pl-PL" dirty="0" smtClean="0">
                <a:latin typeface="Times New Roman" panose="02020603050405020304" pitchFamily="18" charset="0"/>
                <a:cs typeface="Times New Roman" panose="02020603050405020304" pitchFamily="18" charset="0"/>
              </a:rPr>
              <a:t>diety.</a:t>
            </a:r>
          </a:p>
          <a:p>
            <a:pPr marL="82296" indent="0">
              <a:buNone/>
            </a:pPr>
            <a:endParaRPr lang="pl-PL" b="1" dirty="0" smtClean="0">
              <a:latin typeface="Times New Roman" panose="02020603050405020304" pitchFamily="18" charset="0"/>
              <a:cs typeface="Times New Roman" panose="02020603050405020304" pitchFamily="18" charset="0"/>
            </a:endParaRPr>
          </a:p>
          <a:p>
            <a:pPr marL="82296" indent="0">
              <a:buNone/>
            </a:pPr>
            <a:r>
              <a:rPr lang="pl-PL" b="1" dirty="0" smtClean="0">
                <a:latin typeface="Times New Roman" panose="02020603050405020304" pitchFamily="18" charset="0"/>
                <a:cs typeface="Times New Roman" panose="02020603050405020304" pitchFamily="18" charset="0"/>
              </a:rPr>
              <a:t>Zdrowe </a:t>
            </a:r>
            <a:r>
              <a:rPr lang="pl-PL" b="1" dirty="0">
                <a:latin typeface="Times New Roman" panose="02020603050405020304" pitchFamily="18" charset="0"/>
                <a:cs typeface="Times New Roman" panose="02020603050405020304" pitchFamily="18" charset="0"/>
              </a:rPr>
              <a:t>tłuszcze:</a:t>
            </a:r>
            <a:endParaRPr lang="pl-PL"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r</a:t>
            </a:r>
            <a:r>
              <a:rPr lang="pl-PL" dirty="0" smtClean="0">
                <a:latin typeface="Times New Roman" panose="02020603050405020304" pitchFamily="18" charset="0"/>
                <a:cs typeface="Times New Roman" panose="02020603050405020304" pitchFamily="18" charset="0"/>
              </a:rPr>
              <a:t>yby morskie,</a:t>
            </a:r>
          </a:p>
          <a:p>
            <a:pPr>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orzechy</a:t>
            </a:r>
            <a:r>
              <a:rPr lang="pl-PL" dirty="0">
                <a:latin typeface="Times New Roman" panose="02020603050405020304" pitchFamily="18" charset="0"/>
                <a:cs typeface="Times New Roman" panose="02020603050405020304" pitchFamily="18" charset="0"/>
              </a:rPr>
              <a:t>, migdały, pistacje, pestki dyni, </a:t>
            </a:r>
            <a:r>
              <a:rPr lang="pl-PL" dirty="0" smtClean="0">
                <a:latin typeface="Times New Roman" panose="02020603050405020304" pitchFamily="18" charset="0"/>
                <a:cs typeface="Times New Roman" panose="02020603050405020304" pitchFamily="18" charset="0"/>
              </a:rPr>
              <a:t>słonecznika,</a:t>
            </a:r>
          </a:p>
          <a:p>
            <a:pPr>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o</a:t>
            </a:r>
            <a:r>
              <a:rPr lang="pl-PL" dirty="0" smtClean="0">
                <a:latin typeface="Times New Roman" panose="02020603050405020304" pitchFamily="18" charset="0"/>
                <a:cs typeface="Times New Roman" panose="02020603050405020304" pitchFamily="18" charset="0"/>
              </a:rPr>
              <a:t>liwa </a:t>
            </a:r>
            <a:r>
              <a:rPr lang="pl-PL" dirty="0">
                <a:latin typeface="Times New Roman" panose="02020603050405020304" pitchFamily="18" charset="0"/>
                <a:cs typeface="Times New Roman" panose="02020603050405020304" pitchFamily="18" charset="0"/>
              </a:rPr>
              <a:t>z </a:t>
            </a:r>
            <a:r>
              <a:rPr lang="pl-PL" dirty="0" smtClean="0">
                <a:latin typeface="Times New Roman" panose="02020603050405020304" pitchFamily="18" charset="0"/>
                <a:cs typeface="Times New Roman" panose="02020603050405020304" pitchFamily="18" charset="0"/>
              </a:rPr>
              <a:t>oliwek,</a:t>
            </a:r>
          </a:p>
          <a:p>
            <a:pPr>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o</a:t>
            </a:r>
            <a:r>
              <a:rPr lang="pl-PL" dirty="0" smtClean="0">
                <a:latin typeface="Times New Roman" panose="02020603050405020304" pitchFamily="18" charset="0"/>
                <a:cs typeface="Times New Roman" panose="02020603050405020304" pitchFamily="18" charset="0"/>
              </a:rPr>
              <a:t>lej </a:t>
            </a:r>
            <a:r>
              <a:rPr lang="pl-PL" dirty="0">
                <a:latin typeface="Times New Roman" panose="02020603050405020304" pitchFamily="18" charset="0"/>
                <a:cs typeface="Times New Roman" panose="02020603050405020304" pitchFamily="18" charset="0"/>
              </a:rPr>
              <a:t>lniany, rzepakowy, sezamowy, </a:t>
            </a:r>
            <a:r>
              <a:rPr lang="pl-PL" dirty="0" smtClean="0">
                <a:latin typeface="Times New Roman" panose="02020603050405020304" pitchFamily="18" charset="0"/>
                <a:cs typeface="Times New Roman" panose="02020603050405020304" pitchFamily="18" charset="0"/>
              </a:rPr>
              <a:t>kokosowy,</a:t>
            </a:r>
          </a:p>
          <a:p>
            <a:pPr>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a</a:t>
            </a:r>
            <a:r>
              <a:rPr lang="pl-PL" dirty="0" smtClean="0">
                <a:latin typeface="Times New Roman" panose="02020603050405020304" pitchFamily="18" charset="0"/>
                <a:cs typeface="Times New Roman" panose="02020603050405020304" pitchFamily="18" charset="0"/>
              </a:rPr>
              <a:t>wokado</a:t>
            </a:r>
            <a:r>
              <a:rPr lang="pl-PL" dirty="0">
                <a:latin typeface="Times New Roman" panose="02020603050405020304" pitchFamily="18" charset="0"/>
                <a:cs typeface="Times New Roman" panose="02020603050405020304" pitchFamily="18" charset="0"/>
              </a:rPr>
              <a:t>.</a:t>
            </a:r>
          </a:p>
          <a:p>
            <a:pPr marL="82296" indent="0">
              <a:buNone/>
            </a:pPr>
            <a:endParaRPr lang="pl-PL" dirty="0">
              <a:latin typeface="Times New Roman" panose="02020603050405020304" pitchFamily="18" charset="0"/>
              <a:cs typeface="Times New Roman" panose="02020603050405020304" pitchFamily="18" charset="0"/>
            </a:endParaRPr>
          </a:p>
          <a:p>
            <a:endParaRPr lang="pl-PL" dirty="0"/>
          </a:p>
        </p:txBody>
      </p:sp>
    </p:spTree>
    <p:extLst>
      <p:ext uri="{BB962C8B-B14F-4D97-AF65-F5344CB8AC3E}">
        <p14:creationId xmlns:p14="http://schemas.microsoft.com/office/powerpoint/2010/main" xmlns="" val="6121907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435608" y="332656"/>
            <a:ext cx="7498080" cy="5915744"/>
          </a:xfrm>
        </p:spPr>
        <p:txBody>
          <a:bodyPr>
            <a:normAutofit lnSpcReduction="10000"/>
          </a:bodyPr>
          <a:lstStyle/>
          <a:p>
            <a:pPr marL="82296" indent="0">
              <a:buNone/>
            </a:pPr>
            <a:r>
              <a:rPr lang="pl-PL" b="1" dirty="0">
                <a:latin typeface="Times New Roman" panose="02020603050405020304" pitchFamily="18" charset="0"/>
                <a:cs typeface="Times New Roman" panose="02020603050405020304" pitchFamily="18" charset="0"/>
              </a:rPr>
              <a:t>Wyrzuć cukier z diety</a:t>
            </a:r>
            <a:endParaRPr lang="pl-PL" dirty="0">
              <a:latin typeface="Times New Roman" panose="02020603050405020304" pitchFamily="18" charset="0"/>
              <a:cs typeface="Times New Roman" panose="02020603050405020304" pitchFamily="18" charset="0"/>
            </a:endParaRPr>
          </a:p>
          <a:p>
            <a:pPr marL="82296" indent="0">
              <a:buNone/>
            </a:pPr>
            <a:r>
              <a:rPr lang="pl-PL" dirty="0">
                <a:latin typeface="Times New Roman" panose="02020603050405020304" pitchFamily="18" charset="0"/>
                <a:cs typeface="Times New Roman" panose="02020603050405020304" pitchFamily="18" charset="0"/>
              </a:rPr>
              <a:t>Cukier rafinowany można znaleźć wszędzie, nawet w ketchupie i wędlinach. Nadmiar cukru w diecie upośledza białka budujące struktury organizmu, co przekłada się na  bardzo liczne stany chorobowe </a:t>
            </a:r>
            <a:r>
              <a:rPr lang="pl-PL" dirty="0" smtClean="0">
                <a:latin typeface="Times New Roman" panose="02020603050405020304" pitchFamily="18" charset="0"/>
                <a:cs typeface="Times New Roman" panose="02020603050405020304" pitchFamily="18" charset="0"/>
              </a:rPr>
              <a:t/>
            </a:r>
            <a:br>
              <a:rPr lang="pl-PL" dirty="0" smtClean="0">
                <a:latin typeface="Times New Roman" panose="02020603050405020304" pitchFamily="18" charset="0"/>
                <a:cs typeface="Times New Roman" panose="02020603050405020304" pitchFamily="18" charset="0"/>
              </a:rPr>
            </a:br>
            <a:r>
              <a:rPr lang="pl-PL" dirty="0" smtClean="0">
                <a:latin typeface="Times New Roman" panose="02020603050405020304" pitchFamily="18" charset="0"/>
                <a:cs typeface="Times New Roman" panose="02020603050405020304" pitchFamily="18" charset="0"/>
              </a:rPr>
              <a:t>( </a:t>
            </a:r>
            <a:r>
              <a:rPr lang="pl-PL" dirty="0">
                <a:latin typeface="Times New Roman" panose="02020603050405020304" pitchFamily="18" charset="0"/>
                <a:cs typeface="Times New Roman" panose="02020603050405020304" pitchFamily="18" charset="0"/>
              </a:rPr>
              <a:t>narządu wzroku, nerek, układu nerwowego, demencję starczą). </a:t>
            </a:r>
            <a:r>
              <a:rPr lang="pl-PL" dirty="0" smtClean="0">
                <a:latin typeface="Times New Roman" panose="02020603050405020304" pitchFamily="18" charset="0"/>
                <a:cs typeface="Times New Roman" panose="02020603050405020304" pitchFamily="18" charset="0"/>
              </a:rPr>
              <a:t/>
            </a:r>
            <a:br>
              <a:rPr lang="pl-PL" dirty="0" smtClean="0">
                <a:latin typeface="Times New Roman" panose="02020603050405020304" pitchFamily="18" charset="0"/>
                <a:cs typeface="Times New Roman" panose="02020603050405020304" pitchFamily="18" charset="0"/>
              </a:rPr>
            </a:br>
            <a:r>
              <a:rPr lang="pl-PL" dirty="0" smtClean="0">
                <a:latin typeface="Times New Roman" panose="02020603050405020304" pitchFamily="18" charset="0"/>
                <a:cs typeface="Times New Roman" panose="02020603050405020304" pitchFamily="18" charset="0"/>
              </a:rPr>
              <a:t>Im </a:t>
            </a:r>
            <a:r>
              <a:rPr lang="pl-PL" dirty="0">
                <a:latin typeface="Times New Roman" panose="02020603050405020304" pitchFamily="18" charset="0"/>
                <a:cs typeface="Times New Roman" panose="02020603050405020304" pitchFamily="18" charset="0"/>
              </a:rPr>
              <a:t>więcej cukru, tym większe wahania poziomu glukozy i insuliny we krwi, a co za tym idzie- zwiększone ryzyko chorób metabolicznych i tycia</a:t>
            </a:r>
          </a:p>
        </p:txBody>
      </p:sp>
    </p:spTree>
    <p:extLst>
      <p:ext uri="{BB962C8B-B14F-4D97-AF65-F5344CB8AC3E}">
        <p14:creationId xmlns:p14="http://schemas.microsoft.com/office/powerpoint/2010/main" xmlns="" val="20351991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87624" y="2708920"/>
            <a:ext cx="7416824" cy="3539480"/>
          </a:xfrm>
        </p:spPr>
        <p:txBody>
          <a:bodyPr>
            <a:normAutofit fontScale="70000" lnSpcReduction="20000"/>
          </a:bodyPr>
          <a:lstStyle/>
          <a:p>
            <a:pPr marL="82296" indent="0">
              <a:buNone/>
            </a:pPr>
            <a:r>
              <a:rPr lang="pl-PL" b="1" dirty="0">
                <a:latin typeface="Times New Roman" panose="02020603050405020304" pitchFamily="18" charset="0"/>
                <a:cs typeface="Times New Roman" panose="02020603050405020304" pitchFamily="18" charset="0"/>
              </a:rPr>
              <a:t>Nie pij słodkich napojów i ogranicz soki</a:t>
            </a:r>
            <a:endParaRPr lang="pl-PL" dirty="0">
              <a:latin typeface="Times New Roman" panose="02020603050405020304" pitchFamily="18" charset="0"/>
              <a:cs typeface="Times New Roman" panose="02020603050405020304" pitchFamily="18" charset="0"/>
            </a:endParaRPr>
          </a:p>
          <a:p>
            <a:pPr marL="82296" indent="0">
              <a:buNone/>
            </a:pPr>
            <a:r>
              <a:rPr lang="pl-PL" dirty="0">
                <a:latin typeface="Times New Roman" panose="02020603050405020304" pitchFamily="18" charset="0"/>
                <a:cs typeface="Times New Roman" panose="02020603050405020304" pitchFamily="18" charset="0"/>
              </a:rPr>
              <a:t>Słodzone napoje to ogromna dawka cukru i chemicznych dodatków. Soki owocowe też powinny być jedynie dodatkiem. Picie soków i napojów w dużych ilościach sprzyja:</a:t>
            </a:r>
          </a:p>
          <a:p>
            <a:pPr lvl="0">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przyłączaniu się cząsteczek glukozy do </a:t>
            </a:r>
            <a:r>
              <a:rPr lang="pl-PL" dirty="0" smtClean="0">
                <a:latin typeface="Times New Roman" panose="02020603050405020304" pitchFamily="18" charset="0"/>
                <a:cs typeface="Times New Roman" panose="02020603050405020304" pitchFamily="18" charset="0"/>
              </a:rPr>
              <a:t>białek,</a:t>
            </a: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upośledza </a:t>
            </a:r>
            <a:r>
              <a:rPr lang="pl-PL" dirty="0">
                <a:latin typeface="Times New Roman" panose="02020603050405020304" pitchFamily="18" charset="0"/>
                <a:cs typeface="Times New Roman" panose="02020603050405020304" pitchFamily="18" charset="0"/>
              </a:rPr>
              <a:t>ich </a:t>
            </a:r>
            <a:r>
              <a:rPr lang="pl-PL" dirty="0" smtClean="0">
                <a:latin typeface="Times New Roman" panose="02020603050405020304" pitchFamily="18" charset="0"/>
                <a:cs typeface="Times New Roman" panose="02020603050405020304" pitchFamily="18" charset="0"/>
              </a:rPr>
              <a:t>funkcjonowaniu,</a:t>
            </a: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przyśpiesza </a:t>
            </a:r>
            <a:r>
              <a:rPr lang="pl-PL" dirty="0">
                <a:latin typeface="Times New Roman" panose="02020603050405020304" pitchFamily="18" charset="0"/>
                <a:cs typeface="Times New Roman" panose="02020603050405020304" pitchFamily="18" charset="0"/>
              </a:rPr>
              <a:t>starzenie </a:t>
            </a:r>
            <a:r>
              <a:rPr lang="pl-PL" dirty="0" smtClean="0">
                <a:latin typeface="Times New Roman" panose="02020603050405020304" pitchFamily="18" charset="0"/>
                <a:cs typeface="Times New Roman" panose="02020603050405020304" pitchFamily="18" charset="0"/>
              </a:rPr>
              <a:t>organizmu,</a:t>
            </a: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odpowiada </a:t>
            </a:r>
            <a:r>
              <a:rPr lang="pl-PL" dirty="0">
                <a:latin typeface="Times New Roman" panose="02020603050405020304" pitchFamily="18" charset="0"/>
                <a:cs typeface="Times New Roman" panose="02020603050405020304" pitchFamily="18" charset="0"/>
              </a:rPr>
              <a:t>za wzrost </a:t>
            </a:r>
            <a:r>
              <a:rPr lang="pl-PL" dirty="0" smtClean="0">
                <a:latin typeface="Times New Roman" panose="02020603050405020304" pitchFamily="18" charset="0"/>
                <a:cs typeface="Times New Roman" panose="02020603050405020304" pitchFamily="18" charset="0"/>
              </a:rPr>
              <a:t>wagi,</a:t>
            </a: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podwyższenie </a:t>
            </a:r>
            <a:r>
              <a:rPr lang="pl-PL" dirty="0">
                <a:latin typeface="Times New Roman" panose="02020603050405020304" pitchFamily="18" charset="0"/>
                <a:cs typeface="Times New Roman" panose="02020603050405020304" pitchFamily="18" charset="0"/>
              </a:rPr>
              <a:t>poziomu </a:t>
            </a:r>
            <a:r>
              <a:rPr lang="pl-PL" dirty="0" smtClean="0">
                <a:latin typeface="Times New Roman" panose="02020603050405020304" pitchFamily="18" charset="0"/>
                <a:cs typeface="Times New Roman" panose="02020603050405020304" pitchFamily="18" charset="0"/>
              </a:rPr>
              <a:t>trójglicerydów,</a:t>
            </a: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otłuszczanie </a:t>
            </a:r>
            <a:r>
              <a:rPr lang="pl-PL" dirty="0">
                <a:latin typeface="Times New Roman" panose="02020603050405020304" pitchFamily="18" charset="0"/>
                <a:cs typeface="Times New Roman" panose="02020603050405020304" pitchFamily="18" charset="0"/>
              </a:rPr>
              <a:t>wątroby.</a:t>
            </a:r>
          </a:p>
          <a:p>
            <a:pPr marL="82296" indent="0">
              <a:buNone/>
            </a:pPr>
            <a:endParaRPr lang="pl-P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179366"/>
            <a:ext cx="3600400" cy="2385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72200" y="4509120"/>
            <a:ext cx="2016224" cy="15695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571989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marL="82296" indent="0">
              <a:buNone/>
            </a:pPr>
            <a:r>
              <a:rPr lang="pl-PL" b="1" dirty="0">
                <a:latin typeface="Times New Roman" panose="02020603050405020304" pitchFamily="18" charset="0"/>
                <a:cs typeface="Times New Roman" panose="02020603050405020304" pitchFamily="18" charset="0"/>
              </a:rPr>
              <a:t>Wybieraj dobry nabiał</a:t>
            </a:r>
            <a:endParaRPr lang="pl-PL" dirty="0">
              <a:latin typeface="Times New Roman" panose="02020603050405020304" pitchFamily="18" charset="0"/>
              <a:cs typeface="Times New Roman" panose="02020603050405020304" pitchFamily="18" charset="0"/>
            </a:endParaRPr>
          </a:p>
          <a:p>
            <a:pPr marL="82296" indent="0">
              <a:buNone/>
            </a:pPr>
            <a:r>
              <a:rPr lang="pl-PL" dirty="0">
                <a:latin typeface="Times New Roman" panose="02020603050405020304" pitchFamily="18" charset="0"/>
                <a:cs typeface="Times New Roman" panose="02020603050405020304" pitchFamily="18" charset="0"/>
              </a:rPr>
              <a:t>Nabiał, najlepiej w postaci ukwaszonej (czyli lepiej strawnej) powinien pojawiać się w diecie nie częściej niż raz dziennie. Najlepiej, gdy pochodzi on od krów wypasanych na łąkach i jest wytwarzany tradycyjnymi metodami. Wtedy też jest dobrym źródłem bakterii </a:t>
            </a:r>
            <a:r>
              <a:rPr lang="pl-PL" dirty="0" err="1">
                <a:latin typeface="Times New Roman" panose="02020603050405020304" pitchFamily="18" charset="0"/>
                <a:cs typeface="Times New Roman" panose="02020603050405020304" pitchFamily="18" charset="0"/>
              </a:rPr>
              <a:t>probiotycznych</a:t>
            </a:r>
            <a:r>
              <a:rPr lang="pl-PL" dirty="0">
                <a:latin typeface="Times New Roman" panose="02020603050405020304" pitchFamily="18" charset="0"/>
                <a:cs typeface="Times New Roman" panose="02020603050405020304" pitchFamily="18" charset="0"/>
              </a:rPr>
              <a:t>.</a:t>
            </a:r>
          </a:p>
          <a:p>
            <a:pPr marL="82296" indent="0">
              <a:buNone/>
            </a:pPr>
            <a:endParaRPr lang="pl-PL" dirty="0"/>
          </a:p>
        </p:txBody>
      </p:sp>
    </p:spTree>
    <p:extLst>
      <p:ext uri="{BB962C8B-B14F-4D97-AF65-F5344CB8AC3E}">
        <p14:creationId xmlns:p14="http://schemas.microsoft.com/office/powerpoint/2010/main" xmlns="" val="3592186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latin typeface="Times New Roman" panose="02020603050405020304" pitchFamily="18" charset="0"/>
                <a:cs typeface="Times New Roman" panose="02020603050405020304" pitchFamily="18" charset="0"/>
              </a:rPr>
              <a:t>Styl życia</a:t>
            </a:r>
            <a:r>
              <a:rPr lang="pl-PL" dirty="0">
                <a:latin typeface="Times New Roman" panose="02020603050405020304" pitchFamily="18" charset="0"/>
                <a:cs typeface="Times New Roman" panose="02020603050405020304" pitchFamily="18" charset="0"/>
              </a:rPr>
              <a:t> wg. koncepcji </a:t>
            </a:r>
            <a:r>
              <a:rPr lang="pl-PL" dirty="0" err="1">
                <a:latin typeface="Times New Roman" panose="02020603050405020304" pitchFamily="18" charset="0"/>
                <a:cs typeface="Times New Roman" panose="02020603050405020304" pitchFamily="18" charset="0"/>
              </a:rPr>
              <a:t>Lolande</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p:txBody>
          <a:bodyPr>
            <a:normAutofit fontScale="92500" lnSpcReduction="10000"/>
          </a:bodyPr>
          <a:lstStyle/>
          <a:p>
            <a:pPr>
              <a:buNone/>
            </a:pPr>
            <a:r>
              <a:rPr lang="pl-PL" dirty="0">
                <a:latin typeface="Times New Roman" panose="02020603050405020304" pitchFamily="18" charset="0"/>
                <a:cs typeface="Times New Roman" panose="02020603050405020304" pitchFamily="18" charset="0"/>
              </a:rPr>
              <a:t>Jest to zbiór codziennych decyzji, </a:t>
            </a:r>
            <a:r>
              <a:rPr lang="pl-PL" dirty="0" err="1">
                <a:latin typeface="Times New Roman" panose="02020603050405020304" pitchFamily="18" charset="0"/>
                <a:cs typeface="Times New Roman" panose="02020603050405020304" pitchFamily="18" charset="0"/>
              </a:rPr>
              <a:t>zachowań</a:t>
            </a:r>
            <a:r>
              <a:rPr lang="pl-PL" dirty="0">
                <a:latin typeface="Times New Roman" panose="02020603050405020304" pitchFamily="18" charset="0"/>
                <a:cs typeface="Times New Roman" panose="02020603050405020304" pitchFamily="18" charset="0"/>
              </a:rPr>
              <a:t>, wykonywanych czynności oraz </a:t>
            </a:r>
            <a:r>
              <a:rPr lang="pl-PL" dirty="0" smtClean="0">
                <a:latin typeface="Times New Roman" panose="02020603050405020304" pitchFamily="18" charset="0"/>
                <a:cs typeface="Times New Roman" panose="02020603050405020304" pitchFamily="18" charset="0"/>
              </a:rPr>
              <a:t>nawyków.</a:t>
            </a:r>
          </a:p>
          <a:p>
            <a:pPr>
              <a:buNone/>
            </a:pPr>
            <a:r>
              <a:rPr lang="pl-PL" dirty="0" smtClean="0">
                <a:latin typeface="Times New Roman" panose="02020603050405020304" pitchFamily="18" charset="0"/>
                <a:cs typeface="Times New Roman" panose="02020603050405020304" pitchFamily="18" charset="0"/>
              </a:rPr>
              <a:t>Składa </a:t>
            </a:r>
            <a:r>
              <a:rPr lang="pl-PL" dirty="0">
                <a:latin typeface="Times New Roman" panose="02020603050405020304" pitchFamily="18" charset="0"/>
                <a:cs typeface="Times New Roman" panose="02020603050405020304" pitchFamily="18" charset="0"/>
              </a:rPr>
              <a:t>się on z wielu elementów, do których zaliczamy:</a:t>
            </a:r>
          </a:p>
          <a:p>
            <a:pPr>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sposób odżywiania,</a:t>
            </a:r>
          </a:p>
          <a:p>
            <a:pPr>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aktywność fizyczną,</a:t>
            </a:r>
          </a:p>
          <a:p>
            <a:pPr>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umiejętności radzenia sobie ze stresem,</a:t>
            </a:r>
          </a:p>
          <a:p>
            <a:pPr>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stosowanie używek (nikotyna, alkohol, środki psychoaktywne)</a:t>
            </a:r>
          </a:p>
          <a:p>
            <a:pPr>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czy unikanie czynników </a:t>
            </a:r>
            <a:r>
              <a:rPr lang="pl-PL" dirty="0" smtClean="0">
                <a:latin typeface="Times New Roman" panose="02020603050405020304" pitchFamily="18" charset="0"/>
                <a:cs typeface="Times New Roman" panose="02020603050405020304" pitchFamily="18" charset="0"/>
              </a:rPr>
              <a:t>ryzyka.</a:t>
            </a:r>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406304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a:effectLst/>
                <a:latin typeface="Times New Roman" panose="02020603050405020304" pitchFamily="18" charset="0"/>
                <a:cs typeface="Times New Roman" panose="02020603050405020304" pitchFamily="18" charset="0"/>
              </a:rPr>
              <a:t>Radzenie sobie ze </a:t>
            </a:r>
            <a:r>
              <a:rPr lang="pl-PL" b="1" dirty="0" smtClean="0">
                <a:effectLst/>
                <a:latin typeface="Times New Roman" panose="02020603050405020304" pitchFamily="18" charset="0"/>
                <a:cs typeface="Times New Roman" panose="02020603050405020304" pitchFamily="18" charset="0"/>
              </a:rPr>
              <a:t>stresem</a:t>
            </a:r>
            <a:endParaRPr lang="pl-PL" dirty="0">
              <a:latin typeface="Times New Roman" panose="02020603050405020304" pitchFamily="18" charset="0"/>
              <a:cs typeface="Times New Roman" panose="02020603050405020304" pitchFamily="18" charset="0"/>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632" y="1196752"/>
            <a:ext cx="3168352" cy="327974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Prostokąt 3"/>
          <p:cNvSpPr/>
          <p:nvPr/>
        </p:nvSpPr>
        <p:spPr>
          <a:xfrm>
            <a:off x="1040327" y="4365104"/>
            <a:ext cx="7416824" cy="1477328"/>
          </a:xfrm>
          <a:prstGeom prst="rect">
            <a:avLst/>
          </a:prstGeom>
        </p:spPr>
        <p:txBody>
          <a:bodyPr wrap="square">
            <a:spAutoFit/>
          </a:bodyPr>
          <a:lstStyle/>
          <a:p>
            <a:r>
              <a:rPr lang="pl-PL" dirty="0" err="1">
                <a:latin typeface="Times New Roman" panose="02020603050405020304" pitchFamily="18" charset="0"/>
                <a:cs typeface="Times New Roman" panose="02020603050405020304" pitchFamily="18" charset="0"/>
              </a:rPr>
              <a:t>Selye</a:t>
            </a:r>
            <a:r>
              <a:rPr lang="pl-PL" dirty="0">
                <a:latin typeface="Times New Roman" panose="02020603050405020304" pitchFamily="18" charset="0"/>
                <a:cs typeface="Times New Roman" panose="02020603050405020304" pitchFamily="18" charset="0"/>
              </a:rPr>
              <a:t> odróżnia stres konstruktywny od destrukcyjnego, podkreśla, że nie każdy stres jest szkodliwy. Uważa, że stres może spełniać pozytywną funkcję, gdyż w pewnych sytuacjach mobilizuje człowieka do efektywniejszego działania. Taki pozytywny stres określa mianem </a:t>
            </a:r>
            <a:r>
              <a:rPr lang="pl-PL" dirty="0" err="1">
                <a:latin typeface="Times New Roman" panose="02020603050405020304" pitchFamily="18" charset="0"/>
                <a:cs typeface="Times New Roman" panose="02020603050405020304" pitchFamily="18" charset="0"/>
              </a:rPr>
              <a:t>eustresu</a:t>
            </a:r>
            <a:r>
              <a:rPr lang="pl-PL" dirty="0">
                <a:latin typeface="Times New Roman" panose="02020603050405020304" pitchFamily="18" charset="0"/>
                <a:cs typeface="Times New Roman" panose="02020603050405020304" pitchFamily="18" charset="0"/>
              </a:rPr>
              <a:t>, a nadmierny stres, powodujący szkody, nazywa </a:t>
            </a:r>
            <a:r>
              <a:rPr lang="pl-PL" dirty="0" err="1">
                <a:latin typeface="Times New Roman" panose="02020603050405020304" pitchFamily="18" charset="0"/>
                <a:cs typeface="Times New Roman" panose="02020603050405020304" pitchFamily="18" charset="0"/>
              </a:rPr>
              <a:t>dystresem</a:t>
            </a:r>
            <a:r>
              <a:rPr lang="pl-PL"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29161272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43608" y="476672"/>
            <a:ext cx="7890080" cy="5771728"/>
          </a:xfrm>
        </p:spPr>
        <p:txBody>
          <a:bodyPr>
            <a:normAutofit/>
          </a:bodyPr>
          <a:lstStyle/>
          <a:p>
            <a:pPr marL="82296" indent="0">
              <a:buNone/>
            </a:pPr>
            <a:r>
              <a:rPr lang="pl-PL" b="1" dirty="0">
                <a:latin typeface="Times New Roman" panose="02020603050405020304" pitchFamily="18" charset="0"/>
                <a:cs typeface="Times New Roman" panose="02020603050405020304" pitchFamily="18" charset="0"/>
              </a:rPr>
              <a:t>Analizując poszczególne teorie stresu, można wyciągnąć następujące wnioski: </a:t>
            </a:r>
            <a:endParaRPr lang="pl-PL" b="1" dirty="0" smtClean="0">
              <a:latin typeface="Times New Roman" panose="02020603050405020304" pitchFamily="18" charset="0"/>
              <a:cs typeface="Times New Roman" panose="02020603050405020304" pitchFamily="18" charset="0"/>
            </a:endParaRPr>
          </a:p>
          <a:p>
            <a:pPr marL="82296" indent="0">
              <a:buNone/>
            </a:pPr>
            <a:endParaRPr lang="pl-PL"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pl-PL" sz="3000" dirty="0" smtClean="0">
                <a:latin typeface="Times New Roman" panose="02020603050405020304" pitchFamily="18" charset="0"/>
                <a:cs typeface="Times New Roman" panose="02020603050405020304" pitchFamily="18" charset="0"/>
              </a:rPr>
              <a:t>stres </a:t>
            </a:r>
            <a:r>
              <a:rPr lang="pl-PL" sz="3000" dirty="0">
                <a:latin typeface="Times New Roman" panose="02020603050405020304" pitchFamily="18" charset="0"/>
                <a:cs typeface="Times New Roman" panose="02020603050405020304" pitchFamily="18" charset="0"/>
              </a:rPr>
              <a:t>jest stanem całego </a:t>
            </a:r>
            <a:r>
              <a:rPr lang="pl-PL" sz="3000" dirty="0" smtClean="0">
                <a:latin typeface="Times New Roman" panose="02020603050405020304" pitchFamily="18" charset="0"/>
                <a:cs typeface="Times New Roman" panose="02020603050405020304" pitchFamily="18" charset="0"/>
              </a:rPr>
              <a:t>organizmu, </a:t>
            </a:r>
            <a:endParaRPr lang="pl-PL" sz="3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pl-PL" sz="3000" dirty="0" smtClean="0">
                <a:latin typeface="Times New Roman" panose="02020603050405020304" pitchFamily="18" charset="0"/>
                <a:cs typeface="Times New Roman" panose="02020603050405020304" pitchFamily="18" charset="0"/>
              </a:rPr>
              <a:t>jest </a:t>
            </a:r>
            <a:r>
              <a:rPr lang="pl-PL" sz="3000" dirty="0">
                <a:latin typeface="Times New Roman" panose="02020603050405020304" pitchFamily="18" charset="0"/>
                <a:cs typeface="Times New Roman" panose="02020603050405020304" pitchFamily="18" charset="0"/>
              </a:rPr>
              <a:t>stanem bardziej ekstremalnym niż stan zwykłego napięcia </a:t>
            </a:r>
            <a:r>
              <a:rPr lang="pl-PL" sz="3000" dirty="0" smtClean="0">
                <a:latin typeface="Times New Roman" panose="02020603050405020304" pitchFamily="18" charset="0"/>
                <a:cs typeface="Times New Roman" panose="02020603050405020304" pitchFamily="18" charset="0"/>
              </a:rPr>
              <a:t>nerwowego, </a:t>
            </a:r>
            <a:endParaRPr lang="pl-PL" sz="3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pl-PL" sz="3000" dirty="0" smtClean="0">
                <a:latin typeface="Times New Roman" panose="02020603050405020304" pitchFamily="18" charset="0"/>
                <a:cs typeface="Times New Roman" panose="02020603050405020304" pitchFamily="18" charset="0"/>
              </a:rPr>
              <a:t>stres </a:t>
            </a:r>
            <a:r>
              <a:rPr lang="pl-PL" sz="3000" dirty="0">
                <a:latin typeface="Times New Roman" panose="02020603050405020304" pitchFamily="18" charset="0"/>
                <a:cs typeface="Times New Roman" panose="02020603050405020304" pitchFamily="18" charset="0"/>
              </a:rPr>
              <a:t>zakłada interakcję organizmu i </a:t>
            </a:r>
            <a:r>
              <a:rPr lang="pl-PL" sz="3000" dirty="0" smtClean="0">
                <a:latin typeface="Times New Roman" panose="02020603050405020304" pitchFamily="18" charset="0"/>
                <a:cs typeface="Times New Roman" panose="02020603050405020304" pitchFamily="18" charset="0"/>
              </a:rPr>
              <a:t>otoczenia,</a:t>
            </a:r>
          </a:p>
          <a:p>
            <a:pPr>
              <a:buFont typeface="Wingdings" panose="05000000000000000000" pitchFamily="2" charset="2"/>
              <a:buChar char="Ø"/>
            </a:pPr>
            <a:r>
              <a:rPr lang="pl-PL" sz="3000" dirty="0" smtClean="0">
                <a:latin typeface="Times New Roman" panose="02020603050405020304" pitchFamily="18" charset="0"/>
                <a:cs typeface="Times New Roman" panose="02020603050405020304" pitchFamily="18" charset="0"/>
              </a:rPr>
              <a:t>stres </a:t>
            </a:r>
            <a:r>
              <a:rPr lang="pl-PL" sz="3000" dirty="0">
                <a:latin typeface="Times New Roman" panose="02020603050405020304" pitchFamily="18" charset="0"/>
                <a:cs typeface="Times New Roman" panose="02020603050405020304" pitchFamily="18" charset="0"/>
              </a:rPr>
              <a:t>wymaga obecności zagrożenia, które jest spostrzegane i oceniane poznawczo.</a:t>
            </a:r>
          </a:p>
          <a:p>
            <a:pPr marL="82296" indent="0">
              <a:buNone/>
            </a:pPr>
            <a:endParaRPr lang="pl-PL" dirty="0"/>
          </a:p>
        </p:txBody>
      </p:sp>
    </p:spTree>
    <p:extLst>
      <p:ext uri="{BB962C8B-B14F-4D97-AF65-F5344CB8AC3E}">
        <p14:creationId xmlns:p14="http://schemas.microsoft.com/office/powerpoint/2010/main" xmlns="" val="10813752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435608" y="404664"/>
            <a:ext cx="7498080" cy="5843736"/>
          </a:xfrm>
        </p:spPr>
        <p:txBody>
          <a:bodyPr/>
          <a:lstStyle/>
          <a:p>
            <a:pPr marL="82296" indent="0">
              <a:buNone/>
            </a:pPr>
            <a:r>
              <a:rPr lang="pl-PL" b="1" dirty="0">
                <a:latin typeface="Times New Roman" panose="02020603050405020304" pitchFamily="18" charset="0"/>
                <a:cs typeface="Times New Roman" panose="02020603050405020304" pitchFamily="18" charset="0"/>
              </a:rPr>
              <a:t>Radzenia sobie ze stresem:</a:t>
            </a:r>
            <a:endParaRPr lang="pl-PL"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u</a:t>
            </a:r>
            <a:r>
              <a:rPr lang="pl-PL" dirty="0" smtClean="0">
                <a:latin typeface="Times New Roman" panose="02020603050405020304" pitchFamily="18" charset="0"/>
                <a:cs typeface="Times New Roman" panose="02020603050405020304" pitchFamily="18" charset="0"/>
              </a:rPr>
              <a:t>świadom </a:t>
            </a:r>
            <a:r>
              <a:rPr lang="pl-PL" dirty="0">
                <a:latin typeface="Times New Roman" panose="02020603050405020304" pitchFamily="18" charset="0"/>
                <a:cs typeface="Times New Roman" panose="02020603050405020304" pitchFamily="18" charset="0"/>
              </a:rPr>
              <a:t>sobie co jest twoim stresorem oraz twoje własne emocjonalne i fizyczne </a:t>
            </a:r>
            <a:r>
              <a:rPr lang="pl-PL" dirty="0" smtClean="0">
                <a:latin typeface="Times New Roman" panose="02020603050405020304" pitchFamily="18" charset="0"/>
                <a:cs typeface="Times New Roman" panose="02020603050405020304" pitchFamily="18" charset="0"/>
              </a:rPr>
              <a:t>reakcje,</a:t>
            </a:r>
            <a:endParaRPr lang="pl-PL"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ustal</a:t>
            </a:r>
            <a:r>
              <a:rPr lang="pl-PL" dirty="0">
                <a:latin typeface="Times New Roman" panose="02020603050405020304" pitchFamily="18" charset="0"/>
                <a:cs typeface="Times New Roman" panose="02020603050405020304" pitchFamily="18" charset="0"/>
              </a:rPr>
              <a:t>, co możesz zmienić.</a:t>
            </a:r>
          </a:p>
          <a:p>
            <a:pPr marL="82296" indent="0">
              <a:buNone/>
            </a:pPr>
            <a:endParaRPr lang="pl-PL"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39952" y="3284984"/>
            <a:ext cx="4464496" cy="31361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232178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87624" y="332656"/>
            <a:ext cx="7786112" cy="4392488"/>
          </a:xfrm>
        </p:spPr>
        <p:txBody>
          <a:bodyPr/>
          <a:lstStyle/>
          <a:p>
            <a:pPr marL="82296" indent="0">
              <a:buNone/>
            </a:pPr>
            <a:r>
              <a:rPr lang="pl-PL" b="1" dirty="0">
                <a:latin typeface="Times New Roman" panose="02020603050405020304" pitchFamily="18" charset="0"/>
                <a:cs typeface="Times New Roman" panose="02020603050405020304" pitchFamily="18" charset="0"/>
              </a:rPr>
              <a:t>Sposoby radzenia sobie ze stresem:</a:t>
            </a:r>
            <a:endParaRPr lang="pl-PL"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c</a:t>
            </a:r>
            <a:r>
              <a:rPr lang="pl-PL" dirty="0" smtClean="0">
                <a:latin typeface="Times New Roman" panose="02020603050405020304" pitchFamily="18" charset="0"/>
                <a:cs typeface="Times New Roman" panose="02020603050405020304" pitchFamily="18" charset="0"/>
              </a:rPr>
              <a:t>odziennie </a:t>
            </a:r>
            <a:r>
              <a:rPr lang="pl-PL" dirty="0">
                <a:latin typeface="Times New Roman" panose="02020603050405020304" pitchFamily="18" charset="0"/>
                <a:cs typeface="Times New Roman" panose="02020603050405020304" pitchFamily="18" charset="0"/>
              </a:rPr>
              <a:t>chwila </a:t>
            </a:r>
            <a:r>
              <a:rPr lang="pl-PL" dirty="0" smtClean="0">
                <a:latin typeface="Times New Roman" panose="02020603050405020304" pitchFamily="18" charset="0"/>
                <a:cs typeface="Times New Roman" panose="02020603050405020304" pitchFamily="18" charset="0"/>
              </a:rPr>
              <a:t>gimnastyki,</a:t>
            </a:r>
            <a:endParaRPr lang="pl-PL"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posłuchać </a:t>
            </a:r>
            <a:r>
              <a:rPr lang="pl-PL" dirty="0">
                <a:latin typeface="Times New Roman" panose="02020603050405020304" pitchFamily="18" charset="0"/>
                <a:cs typeface="Times New Roman" panose="02020603050405020304" pitchFamily="18" charset="0"/>
              </a:rPr>
              <a:t>spokojnej </a:t>
            </a:r>
            <a:r>
              <a:rPr lang="pl-PL" dirty="0" smtClean="0">
                <a:latin typeface="Times New Roman" panose="02020603050405020304" pitchFamily="18" charset="0"/>
                <a:cs typeface="Times New Roman" panose="02020603050405020304" pitchFamily="18" charset="0"/>
              </a:rPr>
              <a:t>muzyki,</a:t>
            </a:r>
            <a:endParaRPr lang="pl-PL"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czas </a:t>
            </a:r>
            <a:r>
              <a:rPr lang="pl-PL" dirty="0">
                <a:latin typeface="Times New Roman" panose="02020603050405020304" pitchFamily="18" charset="0"/>
                <a:cs typeface="Times New Roman" panose="02020603050405020304" pitchFamily="18" charset="0"/>
              </a:rPr>
              <a:t>spędzany z </a:t>
            </a:r>
            <a:r>
              <a:rPr lang="pl-PL" dirty="0" smtClean="0">
                <a:latin typeface="Times New Roman" panose="02020603050405020304" pitchFamily="18" charset="0"/>
                <a:cs typeface="Times New Roman" panose="02020603050405020304" pitchFamily="18" charset="0"/>
              </a:rPr>
              <a:t>bliskimi,</a:t>
            </a:r>
            <a:endParaRPr lang="pl-PL"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zioła </a:t>
            </a:r>
            <a:r>
              <a:rPr lang="pl-PL" dirty="0">
                <a:latin typeface="Times New Roman" panose="02020603050405020304" pitchFamily="18" charset="0"/>
                <a:cs typeface="Times New Roman" panose="02020603050405020304" pitchFamily="18" charset="0"/>
              </a:rPr>
              <a:t>na </a:t>
            </a:r>
            <a:r>
              <a:rPr lang="pl-PL" dirty="0" smtClean="0">
                <a:latin typeface="Times New Roman" panose="02020603050405020304" pitchFamily="18" charset="0"/>
                <a:cs typeface="Times New Roman" panose="02020603050405020304" pitchFamily="18" charset="0"/>
              </a:rPr>
              <a:t>uspokojenie,</a:t>
            </a:r>
            <a:endParaRPr lang="pl-PL"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a</a:t>
            </a:r>
            <a:r>
              <a:rPr lang="pl-PL" dirty="0" smtClean="0">
                <a:latin typeface="Times New Roman" panose="02020603050405020304" pitchFamily="18" charset="0"/>
                <a:cs typeface="Times New Roman" panose="02020603050405020304" pitchFamily="18" charset="0"/>
              </a:rPr>
              <a:t>romatoterapia,</a:t>
            </a:r>
            <a:endParaRPr lang="pl-PL"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relaksacja </a:t>
            </a:r>
            <a:r>
              <a:rPr lang="pl-PL" dirty="0">
                <a:latin typeface="Times New Roman" panose="02020603050405020304" pitchFamily="18" charset="0"/>
                <a:cs typeface="Times New Roman" panose="02020603050405020304" pitchFamily="18" charset="0"/>
              </a:rPr>
              <a:t>poprzez </a:t>
            </a:r>
            <a:r>
              <a:rPr lang="pl-PL" dirty="0" smtClean="0">
                <a:latin typeface="Times New Roman" panose="02020603050405020304" pitchFamily="18" charset="0"/>
                <a:cs typeface="Times New Roman" panose="02020603050405020304" pitchFamily="18" charset="0"/>
              </a:rPr>
              <a:t>oddech.</a:t>
            </a:r>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20748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435608" y="332656"/>
            <a:ext cx="7498080" cy="5915744"/>
          </a:xfrm>
        </p:spPr>
        <p:txBody>
          <a:bodyPr/>
          <a:lstStyle/>
          <a:p>
            <a:pPr marL="82296" indent="0">
              <a:buNone/>
            </a:pPr>
            <a:r>
              <a:rPr lang="pl-PL" sz="3000" b="1" dirty="0">
                <a:latin typeface="Times New Roman" panose="02020603050405020304" pitchFamily="18" charset="0"/>
                <a:cs typeface="Times New Roman" panose="02020603050405020304" pitchFamily="18" charset="0"/>
              </a:rPr>
              <a:t>Używki </a:t>
            </a:r>
            <a:endParaRPr lang="pl-PL" sz="3000" dirty="0">
              <a:latin typeface="Times New Roman" panose="02020603050405020304" pitchFamily="18" charset="0"/>
              <a:cs typeface="Times New Roman" panose="02020603050405020304" pitchFamily="18" charset="0"/>
            </a:endParaRPr>
          </a:p>
          <a:p>
            <a:pPr marL="82296" indent="0">
              <a:buNone/>
            </a:pPr>
            <a:r>
              <a:rPr lang="pl-PL" sz="3000" dirty="0">
                <a:latin typeface="Times New Roman" panose="02020603050405020304" pitchFamily="18" charset="0"/>
                <a:cs typeface="Times New Roman" panose="02020603050405020304" pitchFamily="18" charset="0"/>
              </a:rPr>
              <a:t>Używki to produkty spożywcze nie mające właściwości odżywczych, zawierające substancje, które działają pobudzająco na układ nerwowy. </a:t>
            </a:r>
            <a:endParaRPr lang="pl-PL" sz="3000" dirty="0" smtClean="0">
              <a:latin typeface="Times New Roman" panose="02020603050405020304" pitchFamily="18" charset="0"/>
              <a:cs typeface="Times New Roman" panose="02020603050405020304" pitchFamily="18" charset="0"/>
            </a:endParaRPr>
          </a:p>
          <a:p>
            <a:pPr marL="82296" indent="0">
              <a:buNone/>
            </a:pPr>
            <a:endParaRPr lang="pl-PL"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2910514"/>
            <a:ext cx="4896544" cy="37588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382122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43608" y="764704"/>
            <a:ext cx="7890080" cy="5483696"/>
          </a:xfrm>
        </p:spPr>
        <p:txBody>
          <a:bodyPr/>
          <a:lstStyle/>
          <a:p>
            <a:pPr marL="82296" indent="0">
              <a:buNone/>
            </a:pPr>
            <a:r>
              <a:rPr lang="pl-PL" b="1" dirty="0" smtClean="0">
                <a:latin typeface="Times New Roman" panose="02020603050405020304" pitchFamily="18" charset="0"/>
                <a:cs typeface="Times New Roman" panose="02020603050405020304" pitchFamily="18" charset="0"/>
              </a:rPr>
              <a:t>ALKOHOL </a:t>
            </a:r>
            <a:r>
              <a:rPr lang="pl-PL" dirty="0" smtClean="0">
                <a:latin typeface="Times New Roman" panose="02020603050405020304" pitchFamily="18" charset="0"/>
                <a:cs typeface="Times New Roman" panose="02020603050405020304" pitchFamily="18" charset="0"/>
              </a:rPr>
              <a:t>- </a:t>
            </a:r>
            <a:r>
              <a:rPr lang="pl-PL" dirty="0">
                <a:latin typeface="Times New Roman" panose="02020603050405020304" pitchFamily="18" charset="0"/>
                <a:cs typeface="Times New Roman" panose="02020603050405020304" pitchFamily="18" charset="0"/>
              </a:rPr>
              <a:t>należy do najpospolitszych </a:t>
            </a:r>
            <a:r>
              <a:rPr lang="pl-PL" dirty="0" smtClean="0">
                <a:latin typeface="Times New Roman" panose="02020603050405020304" pitchFamily="18" charset="0"/>
                <a:cs typeface="Times New Roman" panose="02020603050405020304" pitchFamily="18" charset="0"/>
              </a:rPr>
              <a:t>używek. </a:t>
            </a:r>
            <a:r>
              <a:rPr lang="pl-PL" dirty="0">
                <a:latin typeface="Times New Roman" panose="02020603050405020304" pitchFamily="18" charset="0"/>
                <a:cs typeface="Times New Roman" panose="02020603050405020304" pitchFamily="18" charset="0"/>
              </a:rPr>
              <a:t>Jest znany niemal w każdej części świata. Występuje w różnych gatunkach </a:t>
            </a:r>
            <a:r>
              <a:rPr lang="pl-PL" dirty="0" smtClean="0">
                <a:latin typeface="Times New Roman" panose="02020603050405020304" pitchFamily="18" charset="0"/>
                <a:cs typeface="Times New Roman" panose="02020603050405020304" pitchFamily="18" charset="0"/>
              </a:rPr>
              <a:t>wina, </a:t>
            </a:r>
            <a:r>
              <a:rPr lang="pl-PL" dirty="0">
                <a:latin typeface="Times New Roman" panose="02020603050405020304" pitchFamily="18" charset="0"/>
                <a:cs typeface="Times New Roman" panose="02020603050405020304" pitchFamily="18" charset="0"/>
              </a:rPr>
              <a:t>piwa i </a:t>
            </a:r>
            <a:r>
              <a:rPr lang="pl-PL" dirty="0" smtClean="0">
                <a:latin typeface="Times New Roman" panose="02020603050405020304" pitchFamily="18" charset="0"/>
                <a:cs typeface="Times New Roman" panose="02020603050405020304" pitchFamily="18" charset="0"/>
              </a:rPr>
              <a:t>wódki. </a:t>
            </a:r>
            <a:r>
              <a:rPr lang="pl-PL" dirty="0">
                <a:latin typeface="Times New Roman" panose="02020603050405020304" pitchFamily="18" charset="0"/>
                <a:cs typeface="Times New Roman" panose="02020603050405020304" pitchFamily="18" charset="0"/>
              </a:rPr>
              <a:t>Alkohol jest środkiem </a:t>
            </a:r>
            <a:r>
              <a:rPr lang="pl-PL" dirty="0" smtClean="0">
                <a:latin typeface="Times New Roman" panose="02020603050405020304" pitchFamily="18" charset="0"/>
                <a:cs typeface="Times New Roman" panose="02020603050405020304" pitchFamily="18" charset="0"/>
              </a:rPr>
              <a:t>uspakajającym, </a:t>
            </a:r>
            <a:r>
              <a:rPr lang="pl-PL" dirty="0">
                <a:latin typeface="Times New Roman" panose="02020603050405020304" pitchFamily="18" charset="0"/>
                <a:cs typeface="Times New Roman" panose="02020603050405020304" pitchFamily="18" charset="0"/>
              </a:rPr>
              <a:t>łagodzącym uczucia </a:t>
            </a:r>
            <a:r>
              <a:rPr lang="pl-PL" dirty="0" smtClean="0">
                <a:latin typeface="Times New Roman" panose="02020603050405020304" pitchFamily="18" charset="0"/>
                <a:cs typeface="Times New Roman" panose="02020603050405020304" pitchFamily="18" charset="0"/>
              </a:rPr>
              <a:t/>
            </a:r>
            <a:br>
              <a:rPr lang="pl-PL" dirty="0" smtClean="0">
                <a:latin typeface="Times New Roman" panose="02020603050405020304" pitchFamily="18" charset="0"/>
                <a:cs typeface="Times New Roman" panose="02020603050405020304" pitchFamily="18" charset="0"/>
              </a:rPr>
            </a:br>
            <a:r>
              <a:rPr lang="pl-PL" dirty="0" smtClean="0">
                <a:latin typeface="Times New Roman" panose="02020603050405020304" pitchFamily="18" charset="0"/>
                <a:cs typeface="Times New Roman" panose="02020603050405020304" pitchFamily="18" charset="0"/>
              </a:rPr>
              <a:t>i wrażenia, spowalniającym </a:t>
            </a:r>
            <a:r>
              <a:rPr lang="pl-PL" dirty="0">
                <a:latin typeface="Times New Roman" panose="02020603050405020304" pitchFamily="18" charset="0"/>
                <a:cs typeface="Times New Roman" panose="02020603050405020304" pitchFamily="18" charset="0"/>
              </a:rPr>
              <a:t>równocześnie czynności i reakcje.</a:t>
            </a:r>
          </a:p>
          <a:p>
            <a:pPr marL="82296" indent="0">
              <a:buNone/>
            </a:pPr>
            <a:endParaRPr lang="pl-PL" dirty="0"/>
          </a:p>
        </p:txBody>
      </p:sp>
    </p:spTree>
    <p:extLst>
      <p:ext uri="{BB962C8B-B14F-4D97-AF65-F5344CB8AC3E}">
        <p14:creationId xmlns:p14="http://schemas.microsoft.com/office/powerpoint/2010/main" xmlns="" val="8090129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p:cNvSpPr>
            <a:spLocks noGrp="1"/>
          </p:cNvSpPr>
          <p:nvPr>
            <p:ph idx="1"/>
          </p:nvPr>
        </p:nvSpPr>
        <p:spPr>
          <a:xfrm>
            <a:off x="1115616" y="332656"/>
            <a:ext cx="7818072" cy="5915744"/>
          </a:xfrm>
        </p:spPr>
        <p:txBody>
          <a:bodyPr>
            <a:normAutofit fontScale="77500" lnSpcReduction="20000"/>
          </a:bodyPr>
          <a:lstStyle/>
          <a:p>
            <a:pPr marL="82296" indent="0">
              <a:buNone/>
            </a:pPr>
            <a:r>
              <a:rPr lang="pl-PL" b="1" dirty="0">
                <a:latin typeface="Times New Roman" panose="02020603050405020304" pitchFamily="18" charset="0"/>
                <a:cs typeface="Times New Roman" panose="02020603050405020304" pitchFamily="18" charset="0"/>
              </a:rPr>
              <a:t>Schorzenia, jakie alkohol powoduje w organizmie człowieka</a:t>
            </a:r>
            <a:r>
              <a:rPr lang="pl-PL" b="1" dirty="0" smtClean="0">
                <a:latin typeface="Times New Roman" panose="02020603050405020304" pitchFamily="18" charset="0"/>
                <a:cs typeface="Times New Roman" panose="02020603050405020304" pitchFamily="18" charset="0"/>
              </a:rPr>
              <a:t>:</a:t>
            </a:r>
            <a:endParaRPr lang="pl-PL"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u</a:t>
            </a:r>
            <a:r>
              <a:rPr lang="pl-PL" dirty="0" smtClean="0">
                <a:latin typeface="Times New Roman" panose="02020603050405020304" pitchFamily="18" charset="0"/>
                <a:cs typeface="Times New Roman" panose="02020603050405020304" pitchFamily="18" charset="0"/>
              </a:rPr>
              <a:t>kład </a:t>
            </a:r>
            <a:r>
              <a:rPr lang="pl-PL" dirty="0">
                <a:latin typeface="Times New Roman" panose="02020603050405020304" pitchFamily="18" charset="0"/>
                <a:cs typeface="Times New Roman" panose="02020603050405020304" pitchFamily="18" charset="0"/>
              </a:rPr>
              <a:t>pokarmowy - zapalenia przełyku, choroby wrzodowej żołądka i dwunastnicy, </a:t>
            </a:r>
            <a:r>
              <a:rPr lang="pl-PL" dirty="0" smtClean="0">
                <a:latin typeface="Times New Roman" panose="02020603050405020304" pitchFamily="18" charset="0"/>
                <a:cs typeface="Times New Roman" panose="02020603050405020304" pitchFamily="18" charset="0"/>
              </a:rPr>
              <a:t>uszkodzenie </a:t>
            </a:r>
            <a:r>
              <a:rPr lang="pl-PL" dirty="0">
                <a:latin typeface="Times New Roman" panose="02020603050405020304" pitchFamily="18" charset="0"/>
                <a:cs typeface="Times New Roman" panose="02020603050405020304" pitchFamily="18" charset="0"/>
              </a:rPr>
              <a:t>trzustki </a:t>
            </a:r>
            <a:r>
              <a:rPr lang="pl-PL" dirty="0" smtClean="0">
                <a:latin typeface="Times New Roman" panose="02020603050405020304" pitchFamily="18" charset="0"/>
                <a:cs typeface="Times New Roman" panose="02020603050405020304" pitchFamily="18" charset="0"/>
              </a:rPr>
              <a:t/>
            </a:r>
            <a:br>
              <a:rPr lang="pl-PL" dirty="0" smtClean="0">
                <a:latin typeface="Times New Roman" panose="02020603050405020304" pitchFamily="18" charset="0"/>
                <a:cs typeface="Times New Roman" panose="02020603050405020304" pitchFamily="18" charset="0"/>
              </a:rPr>
            </a:br>
            <a:r>
              <a:rPr lang="pl-PL" dirty="0" smtClean="0">
                <a:latin typeface="Times New Roman" panose="02020603050405020304" pitchFamily="18" charset="0"/>
                <a:cs typeface="Times New Roman" panose="02020603050405020304" pitchFamily="18" charset="0"/>
              </a:rPr>
              <a:t>i </a:t>
            </a:r>
            <a:r>
              <a:rPr lang="pl-PL" dirty="0">
                <a:latin typeface="Times New Roman" panose="02020603050405020304" pitchFamily="18" charset="0"/>
                <a:cs typeface="Times New Roman" panose="02020603050405020304" pitchFamily="18" charset="0"/>
              </a:rPr>
              <a:t>wątroby, otłuszczenie, zapalenie, zwłóknienie </a:t>
            </a:r>
            <a:r>
              <a:rPr lang="pl-PL" dirty="0" smtClean="0">
                <a:latin typeface="Times New Roman" panose="02020603050405020304" pitchFamily="18" charset="0"/>
                <a:cs typeface="Times New Roman" panose="02020603050405020304" pitchFamily="18" charset="0"/>
              </a:rPr>
              <a:t/>
            </a:r>
            <a:br>
              <a:rPr lang="pl-PL" dirty="0" smtClean="0">
                <a:latin typeface="Times New Roman" panose="02020603050405020304" pitchFamily="18" charset="0"/>
                <a:cs typeface="Times New Roman" panose="02020603050405020304" pitchFamily="18" charset="0"/>
              </a:rPr>
            </a:br>
            <a:r>
              <a:rPr lang="pl-PL" dirty="0" smtClean="0">
                <a:latin typeface="Times New Roman" panose="02020603050405020304" pitchFamily="18" charset="0"/>
                <a:cs typeface="Times New Roman" panose="02020603050405020304" pitchFamily="18" charset="0"/>
              </a:rPr>
              <a:t>i </a:t>
            </a:r>
            <a:r>
              <a:rPr lang="pl-PL" dirty="0">
                <a:latin typeface="Times New Roman" panose="02020603050405020304" pitchFamily="18" charset="0"/>
                <a:cs typeface="Times New Roman" panose="02020603050405020304" pitchFamily="18" charset="0"/>
              </a:rPr>
              <a:t>marskość </a:t>
            </a:r>
            <a:r>
              <a:rPr lang="pl-PL" dirty="0" smtClean="0">
                <a:latin typeface="Times New Roman" panose="02020603050405020304" pitchFamily="18" charset="0"/>
                <a:cs typeface="Times New Roman" panose="02020603050405020304" pitchFamily="18" charset="0"/>
              </a:rPr>
              <a:t>wątroby,</a:t>
            </a:r>
          </a:p>
          <a:p>
            <a:pPr>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układ </a:t>
            </a:r>
            <a:r>
              <a:rPr lang="pl-PL" dirty="0">
                <a:latin typeface="Times New Roman" panose="02020603050405020304" pitchFamily="18" charset="0"/>
                <a:cs typeface="Times New Roman" panose="02020603050405020304" pitchFamily="18" charset="0"/>
              </a:rPr>
              <a:t>krwionośny - uszkodzenie mięśnia sercowego </a:t>
            </a:r>
            <a:r>
              <a:rPr lang="pl-PL" dirty="0" smtClean="0">
                <a:latin typeface="Times New Roman" panose="02020603050405020304" pitchFamily="18" charset="0"/>
                <a:cs typeface="Times New Roman" panose="02020603050405020304" pitchFamily="18" charset="0"/>
              </a:rPr>
              <a:t/>
            </a:r>
            <a:br>
              <a:rPr lang="pl-PL" dirty="0" smtClean="0">
                <a:latin typeface="Times New Roman" panose="02020603050405020304" pitchFamily="18" charset="0"/>
                <a:cs typeface="Times New Roman" panose="02020603050405020304" pitchFamily="18" charset="0"/>
              </a:rPr>
            </a:br>
            <a:r>
              <a:rPr lang="pl-PL" dirty="0" smtClean="0">
                <a:latin typeface="Times New Roman" panose="02020603050405020304" pitchFamily="18" charset="0"/>
                <a:cs typeface="Times New Roman" panose="02020603050405020304" pitchFamily="18" charset="0"/>
              </a:rPr>
              <a:t>i </a:t>
            </a:r>
            <a:r>
              <a:rPr lang="pl-PL" dirty="0">
                <a:latin typeface="Times New Roman" panose="02020603050405020304" pitchFamily="18" charset="0"/>
                <a:cs typeface="Times New Roman" panose="02020603050405020304" pitchFamily="18" charset="0"/>
              </a:rPr>
              <a:t>zaburzenie jego pracy, rozwój nadciśnienia tętniczego, zmiany w naczyniach wieńcowych mogą łatwo doprowadzić do zawału </a:t>
            </a:r>
            <a:r>
              <a:rPr lang="pl-PL" dirty="0" smtClean="0">
                <a:latin typeface="Times New Roman" panose="02020603050405020304" pitchFamily="18" charset="0"/>
                <a:cs typeface="Times New Roman" panose="02020603050405020304" pitchFamily="18" charset="0"/>
              </a:rPr>
              <a:t>serca,</a:t>
            </a:r>
          </a:p>
          <a:p>
            <a:pPr>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układ </a:t>
            </a:r>
            <a:r>
              <a:rPr lang="pl-PL" dirty="0">
                <a:latin typeface="Times New Roman" panose="02020603050405020304" pitchFamily="18" charset="0"/>
                <a:cs typeface="Times New Roman" panose="02020603050405020304" pitchFamily="18" charset="0"/>
              </a:rPr>
              <a:t>odpornościowy - osłabienie odporności, większa podatność na choroby zakaźne, bakteryjne i wirusowe, np. gruźlicę, AIDS, różnego rodzaju </a:t>
            </a:r>
            <a:r>
              <a:rPr lang="pl-PL" dirty="0" smtClean="0">
                <a:latin typeface="Times New Roman" panose="02020603050405020304" pitchFamily="18" charset="0"/>
                <a:cs typeface="Times New Roman" panose="02020603050405020304" pitchFamily="18" charset="0"/>
              </a:rPr>
              <a:t>infekcje,</a:t>
            </a:r>
          </a:p>
          <a:p>
            <a:pPr>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układ </a:t>
            </a:r>
            <a:r>
              <a:rPr lang="pl-PL" dirty="0">
                <a:latin typeface="Times New Roman" panose="02020603050405020304" pitchFamily="18" charset="0"/>
                <a:cs typeface="Times New Roman" panose="02020603050405020304" pitchFamily="18" charset="0"/>
              </a:rPr>
              <a:t>nerwowy - obumieranie komórek nerwowych </a:t>
            </a:r>
            <a:r>
              <a:rPr lang="pl-PL" dirty="0" smtClean="0">
                <a:latin typeface="Times New Roman" panose="02020603050405020304" pitchFamily="18" charset="0"/>
                <a:cs typeface="Times New Roman" panose="02020603050405020304" pitchFamily="18" charset="0"/>
              </a:rPr>
              <a:t/>
            </a:r>
            <a:br>
              <a:rPr lang="pl-PL" dirty="0" smtClean="0">
                <a:latin typeface="Times New Roman" panose="02020603050405020304" pitchFamily="18" charset="0"/>
                <a:cs typeface="Times New Roman" panose="02020603050405020304" pitchFamily="18" charset="0"/>
              </a:rPr>
            </a:br>
            <a:r>
              <a:rPr lang="pl-PL" dirty="0" smtClean="0">
                <a:latin typeface="Times New Roman" panose="02020603050405020304" pitchFamily="18" charset="0"/>
                <a:cs typeface="Times New Roman" panose="02020603050405020304" pitchFamily="18" charset="0"/>
              </a:rPr>
              <a:t>i </a:t>
            </a:r>
            <a:r>
              <a:rPr lang="pl-PL" dirty="0">
                <a:latin typeface="Times New Roman" panose="02020603050405020304" pitchFamily="18" charset="0"/>
                <a:cs typeface="Times New Roman" panose="02020603050405020304" pitchFamily="18" charset="0"/>
              </a:rPr>
              <a:t>ubytki w korze mózgowej oraz uszkodzenia nerwów, często występują zatory i wylewy z naczyń krwionośnych w mózgu.</a:t>
            </a:r>
          </a:p>
          <a:p>
            <a:endParaRPr lang="pl-PL" dirty="0"/>
          </a:p>
        </p:txBody>
      </p:sp>
    </p:spTree>
    <p:extLst>
      <p:ext uri="{BB962C8B-B14F-4D97-AF65-F5344CB8AC3E}">
        <p14:creationId xmlns:p14="http://schemas.microsoft.com/office/powerpoint/2010/main" xmlns="" val="18211034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435608" y="332656"/>
            <a:ext cx="7498080" cy="5915744"/>
          </a:xfrm>
        </p:spPr>
        <p:txBody>
          <a:bodyPr>
            <a:normAutofit/>
          </a:bodyPr>
          <a:lstStyle/>
          <a:p>
            <a:pPr marL="82296" indent="0">
              <a:buNone/>
            </a:pPr>
            <a:r>
              <a:rPr lang="pl-PL" b="1" dirty="0">
                <a:latin typeface="Times New Roman" panose="02020603050405020304" pitchFamily="18" charset="0"/>
                <a:cs typeface="Times New Roman" panose="02020603050405020304" pitchFamily="18" charset="0"/>
              </a:rPr>
              <a:t>NARKOTYKI</a:t>
            </a:r>
            <a:r>
              <a:rPr lang="pl-PL" dirty="0">
                <a:latin typeface="Times New Roman" panose="02020603050405020304" pitchFamily="18" charset="0"/>
                <a:cs typeface="Times New Roman" panose="02020603050405020304" pitchFamily="18" charset="0"/>
              </a:rPr>
              <a:t> – </a:t>
            </a:r>
            <a:r>
              <a:rPr lang="pl-PL" dirty="0" smtClean="0">
                <a:latin typeface="Times New Roman" panose="02020603050405020304" pitchFamily="18" charset="0"/>
                <a:cs typeface="Times New Roman" panose="02020603050405020304" pitchFamily="18" charset="0"/>
              </a:rPr>
              <a:t>są </a:t>
            </a:r>
            <a:r>
              <a:rPr lang="pl-PL" dirty="0">
                <a:latin typeface="Times New Roman" panose="02020603050405020304" pitchFamily="18" charset="0"/>
                <a:cs typeface="Times New Roman" panose="02020603050405020304" pitchFamily="18" charset="0"/>
              </a:rPr>
              <a:t>to substancje pochodzenia naturalnego lub syntetycznego działająca na ośrodkowy układ nerwowy, wykorzystywana w celach medycznych i nie medycznych, powodująca efekty natury psychofizycznej m.in. uspokojenie, zniesienie bólu, odurzenie, euforię, pobudzenie lub sen, której systematyczne zażywanie w konsekwencji prowadzi do uzależnienia</a:t>
            </a:r>
            <a:r>
              <a:rPr lang="pl-PL" dirty="0" smtClean="0">
                <a:latin typeface="Times New Roman" panose="02020603050405020304" pitchFamily="18" charset="0"/>
                <a:cs typeface="Times New Roman" panose="02020603050405020304" pitchFamily="18" charset="0"/>
              </a:rPr>
              <a:t>.</a:t>
            </a:r>
          </a:p>
          <a:p>
            <a:pPr marL="82296" indent="0">
              <a:buNone/>
            </a:pPr>
            <a:endParaRPr lang="pl-PL" dirty="0">
              <a:latin typeface="Times New Roman" panose="02020603050405020304" pitchFamily="18" charset="0"/>
              <a:cs typeface="Times New Roman" panose="02020603050405020304" pitchFamily="18" charset="0"/>
            </a:endParaRPr>
          </a:p>
          <a:p>
            <a:pPr marL="82296" indent="0">
              <a:buNone/>
            </a:pPr>
            <a:endParaRPr lang="pl-PL" dirty="0"/>
          </a:p>
        </p:txBody>
      </p:sp>
    </p:spTree>
    <p:extLst>
      <p:ext uri="{BB962C8B-B14F-4D97-AF65-F5344CB8AC3E}">
        <p14:creationId xmlns:p14="http://schemas.microsoft.com/office/powerpoint/2010/main" xmlns="" val="19487646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15616" y="188640"/>
            <a:ext cx="7498080" cy="3960440"/>
          </a:xfrm>
        </p:spPr>
        <p:txBody>
          <a:bodyPr>
            <a:normAutofit fontScale="92500" lnSpcReduction="20000"/>
          </a:bodyPr>
          <a:lstStyle/>
          <a:p>
            <a:pPr marL="82296" indent="0">
              <a:buNone/>
            </a:pPr>
            <a:r>
              <a:rPr lang="pl-PL" b="1" dirty="0">
                <a:latin typeface="Times New Roman" panose="02020603050405020304" pitchFamily="18" charset="0"/>
                <a:cs typeface="Times New Roman" panose="02020603050405020304" pitchFamily="18" charset="0"/>
              </a:rPr>
              <a:t>NIKOTYNA </a:t>
            </a:r>
            <a:r>
              <a:rPr lang="pl-PL" dirty="0">
                <a:latin typeface="Times New Roman" panose="02020603050405020304" pitchFamily="18" charset="0"/>
                <a:cs typeface="Times New Roman" panose="02020603050405020304" pitchFamily="18" charset="0"/>
              </a:rPr>
              <a:t> </a:t>
            </a:r>
            <a:r>
              <a:rPr lang="pl-PL" sz="2600" dirty="0">
                <a:latin typeface="Times New Roman" panose="02020603050405020304" pitchFamily="18" charset="0"/>
                <a:cs typeface="Times New Roman" panose="02020603050405020304" pitchFamily="18" charset="0"/>
              </a:rPr>
              <a:t>w naprawdę niewielkich, minimalnych dawkach pobudza do działania układ nerwowy. Powoduje podwyższenie ciśnienia krwi. Małe jej dawki działają stymulująco, ponieważ powodują wzmożone wydzielanie adrenaliny. Zanika wiec chwilowo odczuwanie bólu czy też głodu, przyspiesza bicie serca, źrenice rozszerzają się. Większe dawki nikotyny działają toksycznie na organizm, który je wchłonął.</a:t>
            </a:r>
          </a:p>
          <a:p>
            <a:pPr marL="82296" indent="0">
              <a:buNone/>
            </a:pPr>
            <a:r>
              <a:rPr lang="pl-PL" sz="2600" dirty="0">
                <a:latin typeface="Times New Roman" panose="02020603050405020304" pitchFamily="18" charset="0"/>
                <a:cs typeface="Times New Roman" panose="02020603050405020304" pitchFamily="18" charset="0"/>
              </a:rPr>
              <a:t>Nikotyna jest jednym z najistotniejszych czynników ryzyka powstania chorób serca oraz niewydolności krążenia. Bardzo zwiększa również ryzyko powstania wielu nowotworów, zwłaszcza raka płuc, krtani i białaczki</a:t>
            </a:r>
          </a:p>
          <a:p>
            <a:pPr marL="82296" indent="0">
              <a:buNone/>
            </a:pPr>
            <a:endParaRPr lang="pl-PL"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50620" y="4077072"/>
            <a:ext cx="3918083" cy="26642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96014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43608" y="116632"/>
            <a:ext cx="7858120" cy="4680520"/>
          </a:xfrm>
        </p:spPr>
        <p:txBody>
          <a:bodyPr>
            <a:normAutofit fontScale="55000" lnSpcReduction="20000"/>
          </a:bodyPr>
          <a:lstStyle/>
          <a:p>
            <a:pPr marL="82296" indent="0">
              <a:buNone/>
            </a:pPr>
            <a:r>
              <a:rPr lang="pl-PL" b="1" dirty="0">
                <a:latin typeface="Times New Roman" panose="02020603050405020304" pitchFamily="18" charset="0"/>
                <a:cs typeface="Times New Roman" panose="02020603050405020304" pitchFamily="18" charset="0"/>
              </a:rPr>
              <a:t>ŚRODKI FARMAKOLOGICZNE</a:t>
            </a:r>
            <a:r>
              <a:rPr lang="pl-PL" dirty="0">
                <a:latin typeface="Times New Roman" panose="02020603050405020304" pitchFamily="18" charset="0"/>
                <a:cs typeface="Times New Roman" panose="02020603050405020304" pitchFamily="18" charset="0"/>
              </a:rPr>
              <a:t> - środki przeciwbólowe, uspokajające oraz nasenne i ułatwiające zasypianie.</a:t>
            </a:r>
          </a:p>
          <a:p>
            <a:pPr marL="82296" indent="0">
              <a:buNone/>
            </a:pPr>
            <a:r>
              <a:rPr lang="pl-PL" b="1" dirty="0" smtClean="0">
                <a:latin typeface="Times New Roman" panose="02020603050405020304" pitchFamily="18" charset="0"/>
                <a:cs typeface="Times New Roman" panose="02020603050405020304" pitchFamily="18" charset="0"/>
              </a:rPr>
              <a:t>Działanie:</a:t>
            </a:r>
            <a:endParaRPr lang="pl-PL"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w </a:t>
            </a:r>
            <a:r>
              <a:rPr lang="pl-PL" dirty="0">
                <a:latin typeface="Times New Roman" panose="02020603050405020304" pitchFamily="18" charset="0"/>
                <a:cs typeface="Times New Roman" panose="02020603050405020304" pitchFamily="18" charset="0"/>
              </a:rPr>
              <a:t>zależności od substancji następuje poprawa nastroju, uśmierzenie bólu lub zniesienie zaburzeń lękowych, nastroju czy zaburzeń </a:t>
            </a:r>
            <a:r>
              <a:rPr lang="pl-PL" dirty="0" smtClean="0">
                <a:latin typeface="Times New Roman" panose="02020603050405020304" pitchFamily="18" charset="0"/>
                <a:cs typeface="Times New Roman" panose="02020603050405020304" pitchFamily="18" charset="0"/>
              </a:rPr>
              <a:t>depresyjnych,</a:t>
            </a:r>
            <a:endParaRPr lang="pl-PL"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przyjmowanie </a:t>
            </a:r>
            <a:r>
              <a:rPr lang="pl-PL" dirty="0">
                <a:latin typeface="Times New Roman" panose="02020603050405020304" pitchFamily="18" charset="0"/>
                <a:cs typeface="Times New Roman" panose="02020603050405020304" pitchFamily="18" charset="0"/>
              </a:rPr>
              <a:t>przewlekłe prowadzi do uzależnienia psychicznego </a:t>
            </a:r>
            <a:r>
              <a:rPr lang="pl-PL" dirty="0" smtClean="0">
                <a:latin typeface="Times New Roman" panose="02020603050405020304" pitchFamily="18" charset="0"/>
                <a:cs typeface="Times New Roman" panose="02020603050405020304" pitchFamily="18" charset="0"/>
              </a:rPr>
              <a:t/>
            </a:r>
            <a:br>
              <a:rPr lang="pl-PL" dirty="0" smtClean="0">
                <a:latin typeface="Times New Roman" panose="02020603050405020304" pitchFamily="18" charset="0"/>
                <a:cs typeface="Times New Roman" panose="02020603050405020304" pitchFamily="18" charset="0"/>
              </a:rPr>
            </a:br>
            <a:r>
              <a:rPr lang="pl-PL" dirty="0" smtClean="0">
                <a:latin typeface="Times New Roman" panose="02020603050405020304" pitchFamily="18" charset="0"/>
                <a:cs typeface="Times New Roman" panose="02020603050405020304" pitchFamily="18" charset="0"/>
              </a:rPr>
              <a:t>i </a:t>
            </a:r>
            <a:r>
              <a:rPr lang="pl-PL" dirty="0">
                <a:latin typeface="Times New Roman" panose="02020603050405020304" pitchFamily="18" charset="0"/>
                <a:cs typeface="Times New Roman" panose="02020603050405020304" pitchFamily="18" charset="0"/>
              </a:rPr>
              <a:t>fizycznego, oraz wzrostu tolerancji, a niekiedy do wystąpienia tolerancji krzyżowej z </a:t>
            </a:r>
            <a:r>
              <a:rPr lang="pl-PL" dirty="0" smtClean="0">
                <a:latin typeface="Times New Roman" panose="02020603050405020304" pitchFamily="18" charset="0"/>
                <a:cs typeface="Times New Roman" panose="02020603050405020304" pitchFamily="18" charset="0"/>
              </a:rPr>
              <a:t>alkoholem,</a:t>
            </a:r>
          </a:p>
          <a:p>
            <a:pPr>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mogą </a:t>
            </a:r>
            <a:r>
              <a:rPr lang="pl-PL" dirty="0">
                <a:latin typeface="Times New Roman" panose="02020603050405020304" pitchFamily="18" charset="0"/>
                <a:cs typeface="Times New Roman" panose="02020603050405020304" pitchFamily="18" charset="0"/>
              </a:rPr>
              <a:t>pojawić się zaburzenia nastroju, senność, apatia, zaburzenia pamięci </a:t>
            </a:r>
            <a:r>
              <a:rPr lang="pl-PL" dirty="0" smtClean="0">
                <a:latin typeface="Times New Roman" panose="02020603050405020304" pitchFamily="18" charset="0"/>
                <a:cs typeface="Times New Roman" panose="02020603050405020304" pitchFamily="18" charset="0"/>
              </a:rPr>
              <a:t/>
            </a:r>
            <a:br>
              <a:rPr lang="pl-PL" dirty="0" smtClean="0">
                <a:latin typeface="Times New Roman" panose="02020603050405020304" pitchFamily="18" charset="0"/>
                <a:cs typeface="Times New Roman" panose="02020603050405020304" pitchFamily="18" charset="0"/>
              </a:rPr>
            </a:br>
            <a:r>
              <a:rPr lang="pl-PL" dirty="0" smtClean="0">
                <a:latin typeface="Times New Roman" panose="02020603050405020304" pitchFamily="18" charset="0"/>
                <a:cs typeface="Times New Roman" panose="02020603050405020304" pitchFamily="18" charset="0"/>
              </a:rPr>
              <a:t>i </a:t>
            </a:r>
            <a:r>
              <a:rPr lang="pl-PL" dirty="0">
                <a:latin typeface="Times New Roman" panose="02020603050405020304" pitchFamily="18" charset="0"/>
                <a:cs typeface="Times New Roman" panose="02020603050405020304" pitchFamily="18" charset="0"/>
              </a:rPr>
              <a:t>koncentracji, spadek zainteresowań i ogólnej sprawności </a:t>
            </a:r>
            <a:r>
              <a:rPr lang="pl-PL" dirty="0" smtClean="0">
                <a:latin typeface="Times New Roman" panose="02020603050405020304" pitchFamily="18" charset="0"/>
                <a:cs typeface="Times New Roman" panose="02020603050405020304" pitchFamily="18" charset="0"/>
              </a:rPr>
              <a:t>intelektualnej,</a:t>
            </a:r>
          </a:p>
          <a:p>
            <a:pPr>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zaburzenia </a:t>
            </a:r>
            <a:r>
              <a:rPr lang="pl-PL" dirty="0">
                <a:latin typeface="Times New Roman" panose="02020603050405020304" pitchFamily="18" charset="0"/>
                <a:cs typeface="Times New Roman" panose="02020603050405020304" pitchFamily="18" charset="0"/>
              </a:rPr>
              <a:t>sprawności ruchowej, osłabienie siły mięśni, drżenie kończyn </a:t>
            </a:r>
            <a:r>
              <a:rPr lang="pl-PL" dirty="0" smtClean="0">
                <a:latin typeface="Times New Roman" panose="02020603050405020304" pitchFamily="18" charset="0"/>
                <a:cs typeface="Times New Roman" panose="02020603050405020304" pitchFamily="18" charset="0"/>
              </a:rPr>
              <a:t/>
            </a:r>
            <a:br>
              <a:rPr lang="pl-PL" dirty="0" smtClean="0">
                <a:latin typeface="Times New Roman" panose="02020603050405020304" pitchFamily="18" charset="0"/>
                <a:cs typeface="Times New Roman" panose="02020603050405020304" pitchFamily="18" charset="0"/>
              </a:rPr>
            </a:br>
            <a:r>
              <a:rPr lang="pl-PL" dirty="0" smtClean="0">
                <a:latin typeface="Times New Roman" panose="02020603050405020304" pitchFamily="18" charset="0"/>
                <a:cs typeface="Times New Roman" panose="02020603050405020304" pitchFamily="18" charset="0"/>
              </a:rPr>
              <a:t>i </a:t>
            </a:r>
            <a:r>
              <a:rPr lang="pl-PL" dirty="0">
                <a:latin typeface="Times New Roman" panose="02020603050405020304" pitchFamily="18" charset="0"/>
                <a:cs typeface="Times New Roman" panose="02020603050405020304" pitchFamily="18" charset="0"/>
              </a:rPr>
              <a:t>zawroty głowy, problemy z płynnością </a:t>
            </a:r>
            <a:r>
              <a:rPr lang="pl-PL" dirty="0" smtClean="0">
                <a:latin typeface="Times New Roman" panose="02020603050405020304" pitchFamily="18" charset="0"/>
                <a:cs typeface="Times New Roman" panose="02020603050405020304" pitchFamily="18" charset="0"/>
              </a:rPr>
              <a:t>mówienia,</a:t>
            </a:r>
          </a:p>
          <a:p>
            <a:pPr>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lęki</a:t>
            </a:r>
            <a:r>
              <a:rPr lang="pl-PL" dirty="0">
                <a:latin typeface="Times New Roman" panose="02020603050405020304" pitchFamily="18" charset="0"/>
                <a:cs typeface="Times New Roman" panose="02020603050405020304" pitchFamily="18" charset="0"/>
              </a:rPr>
              <a:t>, wzrost agresji, zaburzenia krążenia i </a:t>
            </a:r>
            <a:r>
              <a:rPr lang="pl-PL" dirty="0" smtClean="0">
                <a:latin typeface="Times New Roman" panose="02020603050405020304" pitchFamily="18" charset="0"/>
                <a:cs typeface="Times New Roman" panose="02020603050405020304" pitchFamily="18" charset="0"/>
              </a:rPr>
              <a:t>oddychania,</a:t>
            </a:r>
          </a:p>
          <a:p>
            <a:pPr>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przypadkowe </a:t>
            </a:r>
            <a:r>
              <a:rPr lang="pl-PL" dirty="0">
                <a:latin typeface="Times New Roman" panose="02020603050405020304" pitchFamily="18" charset="0"/>
                <a:cs typeface="Times New Roman" panose="02020603050405020304" pitchFamily="18" charset="0"/>
              </a:rPr>
              <a:t>przedawkowanie na drodze tzw. „automatyzmu tabletkowego”, kiedy zażycie większej ilości leków powoduje „przymglenie” świadomości - zaburzenia pamięci świeżej </a:t>
            </a:r>
            <a:r>
              <a:rPr lang="pl-PL" dirty="0" smtClean="0">
                <a:latin typeface="Times New Roman" panose="02020603050405020304" pitchFamily="18" charset="0"/>
                <a:cs typeface="Times New Roman" panose="02020603050405020304" pitchFamily="18" charset="0"/>
              </a:rPr>
              <a:t>- osoba </a:t>
            </a:r>
            <a:r>
              <a:rPr lang="pl-PL" dirty="0">
                <a:latin typeface="Times New Roman" panose="02020603050405020304" pitchFamily="18" charset="0"/>
                <a:cs typeface="Times New Roman" panose="02020603050405020304" pitchFamily="18" charset="0"/>
              </a:rPr>
              <a:t>sięga po kolejne dawki leku nie pamiętając o zażyciu poprzednich</a:t>
            </a:r>
            <a:r>
              <a:rPr lang="pl-PL" dirty="0" smtClean="0">
                <a:latin typeface="Times New Roman" panose="02020603050405020304" pitchFamily="18" charset="0"/>
                <a:cs typeface="Times New Roman" panose="02020603050405020304" pitchFamily="18" charset="0"/>
              </a:rPr>
              <a:t>.</a:t>
            </a:r>
            <a:endParaRPr lang="pl-PL" dirty="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99792" y="4509119"/>
            <a:ext cx="3672408" cy="23472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06574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476672"/>
            <a:ext cx="7848872" cy="5904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332656"/>
            <a:ext cx="7560840" cy="6120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78529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600" b="1" dirty="0">
                <a:effectLst/>
                <a:latin typeface="Times New Roman" panose="02020603050405020304" pitchFamily="18" charset="0"/>
                <a:cs typeface="Times New Roman" panose="02020603050405020304" pitchFamily="18" charset="0"/>
              </a:rPr>
              <a:t>Sen elementem zdrowego trybu </a:t>
            </a:r>
            <a:r>
              <a:rPr lang="pl-PL" sz="3600" b="1" dirty="0" smtClean="0">
                <a:effectLst/>
                <a:latin typeface="Times New Roman" panose="02020603050405020304" pitchFamily="18" charset="0"/>
                <a:cs typeface="Times New Roman" panose="02020603050405020304" pitchFamily="18" charset="0"/>
              </a:rPr>
              <a:t>życia</a:t>
            </a:r>
            <a:endParaRPr lang="pl-PL" dirty="0"/>
          </a:p>
        </p:txBody>
      </p:sp>
      <p:sp>
        <p:nvSpPr>
          <p:cNvPr id="3" name="Symbol zastępczy zawartości 2"/>
          <p:cNvSpPr>
            <a:spLocks noGrp="1"/>
          </p:cNvSpPr>
          <p:nvPr>
            <p:ph idx="1"/>
          </p:nvPr>
        </p:nvSpPr>
        <p:spPr>
          <a:xfrm>
            <a:off x="1115616" y="1340768"/>
            <a:ext cx="7818072" cy="5328592"/>
          </a:xfrm>
        </p:spPr>
        <p:txBody>
          <a:bodyPr>
            <a:normAutofit fontScale="92500" lnSpcReduction="10000"/>
          </a:bodyPr>
          <a:lstStyle/>
          <a:p>
            <a:pPr marL="82296" indent="0">
              <a:buNone/>
            </a:pPr>
            <a:r>
              <a:rPr lang="pl-PL" dirty="0">
                <a:latin typeface="Times New Roman" panose="02020603050405020304" pitchFamily="18" charset="0"/>
                <a:cs typeface="Times New Roman" panose="02020603050405020304" pitchFamily="18" charset="0"/>
              </a:rPr>
              <a:t>Ważnym elementem zdrowego stylu życia jest odpowiednia ilość snu, podczas którego organizm regeneruje się, a mózg odpoczywa. Wiele badań epidemiologicznych wykazało, </a:t>
            </a:r>
            <a:r>
              <a:rPr lang="pl-PL" dirty="0" smtClean="0">
                <a:latin typeface="Times New Roman" panose="02020603050405020304" pitchFamily="18" charset="0"/>
                <a:cs typeface="Times New Roman" panose="02020603050405020304" pitchFamily="18" charset="0"/>
              </a:rPr>
              <a:t/>
            </a:r>
            <a:br>
              <a:rPr lang="pl-PL" dirty="0" smtClean="0">
                <a:latin typeface="Times New Roman" panose="02020603050405020304" pitchFamily="18" charset="0"/>
                <a:cs typeface="Times New Roman" panose="02020603050405020304" pitchFamily="18" charset="0"/>
              </a:rPr>
            </a:br>
            <a:r>
              <a:rPr lang="pl-PL" dirty="0" smtClean="0">
                <a:latin typeface="Times New Roman" panose="02020603050405020304" pitchFamily="18" charset="0"/>
                <a:cs typeface="Times New Roman" panose="02020603050405020304" pitchFamily="18" charset="0"/>
              </a:rPr>
              <a:t>że </a:t>
            </a:r>
            <a:r>
              <a:rPr lang="pl-PL" dirty="0">
                <a:latin typeface="Times New Roman" panose="02020603050405020304" pitchFamily="18" charset="0"/>
                <a:cs typeface="Times New Roman" panose="02020603050405020304" pitchFamily="18" charset="0"/>
              </a:rPr>
              <a:t>osoby, które śpią około 6-8 godzin na dobę, rzadziej chorują na schorzenia układu krążenia, nerwowego (depresja, nerwica), a także otyłość. Ważna jest także jakość snu. W pomieszczeniu, w którym śpimy powinna być temperatura około 21-22 stopni Celsjusza oraz powinno być dobrze wywietrzone. W przeciwnym razie możemy obudzić się z bólem głowy</a:t>
            </a:r>
            <a:r>
              <a:rPr lang="pl-PL" dirty="0" smtClean="0">
                <a:latin typeface="Times New Roman" panose="02020603050405020304" pitchFamily="18" charset="0"/>
                <a:cs typeface="Times New Roman" panose="02020603050405020304" pitchFamily="18" charset="0"/>
              </a:rPr>
              <a:t>.</a:t>
            </a:r>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452288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35608" y="274638"/>
            <a:ext cx="7498080" cy="634082"/>
          </a:xfrm>
        </p:spPr>
        <p:txBody>
          <a:bodyPr>
            <a:normAutofit fontScale="90000"/>
          </a:bodyPr>
          <a:lstStyle/>
          <a:p>
            <a:r>
              <a:rPr lang="pl-PL" sz="3600" dirty="0">
                <a:effectLst/>
                <a:latin typeface="Times New Roman" panose="02020603050405020304" pitchFamily="18" charset="0"/>
                <a:cs typeface="Times New Roman" panose="02020603050405020304" pitchFamily="18" charset="0"/>
              </a:rPr>
              <a:t>WSKAZÓWKI: </a:t>
            </a:r>
            <a:endParaRPr lang="pl-PL" sz="3600"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1115616" y="908720"/>
            <a:ext cx="7848872" cy="5339680"/>
          </a:xfrm>
        </p:spPr>
        <p:txBody>
          <a:bodyPr>
            <a:normAutofit fontScale="62500" lnSpcReduction="20000"/>
          </a:bodyPr>
          <a:lstStyle/>
          <a:p>
            <a:pPr lvl="0">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Pamiętaj o tym, że istnieje coś takiego jak rytm około-dobowy. </a:t>
            </a:r>
            <a:r>
              <a:rPr lang="pl-PL" dirty="0" smtClean="0">
                <a:latin typeface="Times New Roman" panose="02020603050405020304" pitchFamily="18" charset="0"/>
                <a:cs typeface="Times New Roman" panose="02020603050405020304" pitchFamily="18" charset="0"/>
              </a:rPr>
              <a:t/>
            </a:r>
            <a:br>
              <a:rPr lang="pl-PL" dirty="0" smtClean="0">
                <a:latin typeface="Times New Roman" panose="02020603050405020304" pitchFamily="18" charset="0"/>
                <a:cs typeface="Times New Roman" panose="02020603050405020304" pitchFamily="18" charset="0"/>
              </a:rPr>
            </a:br>
            <a:r>
              <a:rPr lang="pl-PL" dirty="0" smtClean="0">
                <a:latin typeface="Times New Roman" panose="02020603050405020304" pitchFamily="18" charset="0"/>
                <a:cs typeface="Times New Roman" panose="02020603050405020304" pitchFamily="18" charset="0"/>
              </a:rPr>
              <a:t>Staraj </a:t>
            </a:r>
            <a:r>
              <a:rPr lang="pl-PL" dirty="0">
                <a:latin typeface="Times New Roman" panose="02020603050405020304" pitchFamily="18" charset="0"/>
                <a:cs typeface="Times New Roman" panose="02020603050405020304" pitchFamily="18" charset="0"/>
              </a:rPr>
              <a:t>się kłaść spać (przed 22.00) i wstawać o stałych </a:t>
            </a:r>
            <a:r>
              <a:rPr lang="pl-PL" dirty="0" smtClean="0">
                <a:latin typeface="Times New Roman" panose="02020603050405020304" pitchFamily="18" charset="0"/>
                <a:cs typeface="Times New Roman" panose="02020603050405020304" pitchFamily="18" charset="0"/>
              </a:rPr>
              <a:t>porach.</a:t>
            </a: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Odpowiednio </a:t>
            </a:r>
            <a:r>
              <a:rPr lang="pl-PL" dirty="0">
                <a:latin typeface="Times New Roman" panose="02020603050405020304" pitchFamily="18" charset="0"/>
                <a:cs typeface="Times New Roman" panose="02020603050405020304" pitchFamily="18" charset="0"/>
              </a:rPr>
              <a:t>przygotowane miejsce do spania to podstawa. </a:t>
            </a:r>
            <a:r>
              <a:rPr lang="pl-PL" dirty="0" smtClean="0">
                <a:latin typeface="Times New Roman" panose="02020603050405020304" pitchFamily="18" charset="0"/>
                <a:cs typeface="Times New Roman" panose="02020603050405020304" pitchFamily="18" charset="0"/>
              </a:rPr>
              <a:t/>
            </a:r>
            <a:br>
              <a:rPr lang="pl-PL" dirty="0" smtClean="0">
                <a:latin typeface="Times New Roman" panose="02020603050405020304" pitchFamily="18" charset="0"/>
                <a:cs typeface="Times New Roman" panose="02020603050405020304" pitchFamily="18" charset="0"/>
              </a:rPr>
            </a:br>
            <a:r>
              <a:rPr lang="pl-PL" dirty="0" smtClean="0">
                <a:latin typeface="Times New Roman" panose="02020603050405020304" pitchFamily="18" charset="0"/>
                <a:cs typeface="Times New Roman" panose="02020603050405020304" pitchFamily="18" charset="0"/>
              </a:rPr>
              <a:t>Pamiętaj </a:t>
            </a:r>
            <a:r>
              <a:rPr lang="pl-PL" dirty="0">
                <a:latin typeface="Times New Roman" panose="02020603050405020304" pitchFamily="18" charset="0"/>
                <a:cs typeface="Times New Roman" panose="02020603050405020304" pitchFamily="18" charset="0"/>
              </a:rPr>
              <a:t>o wywietrzeniu pomieszczenia w którym śpisz, obniżeniu temperatury, odpowiednim zaciemnieniu go i </a:t>
            </a:r>
            <a:r>
              <a:rPr lang="pl-PL" dirty="0" smtClean="0">
                <a:latin typeface="Times New Roman" panose="02020603050405020304" pitchFamily="18" charset="0"/>
                <a:cs typeface="Times New Roman" panose="02020603050405020304" pitchFamily="18" charset="0"/>
              </a:rPr>
              <a:t>wyciszeniu.</a:t>
            </a: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Minimum </a:t>
            </a:r>
            <a:r>
              <a:rPr lang="pl-PL" dirty="0">
                <a:latin typeface="Times New Roman" panose="02020603050405020304" pitchFamily="18" charset="0"/>
                <a:cs typeface="Times New Roman" panose="02020603050405020304" pitchFamily="18" charset="0"/>
              </a:rPr>
              <a:t>pół godziny przed pójściem spać unikaj światła niebieskiego. Oznacza to zaprzestanie korzystania z urządzeń elektrycznych takich jak komputer, telewizor czy telefon </a:t>
            </a:r>
            <a:r>
              <a:rPr lang="pl-PL" dirty="0" smtClean="0">
                <a:latin typeface="Times New Roman" panose="02020603050405020304" pitchFamily="18" charset="0"/>
                <a:cs typeface="Times New Roman" panose="02020603050405020304" pitchFamily="18" charset="0"/>
              </a:rPr>
              <a:t>komórkowy.</a:t>
            </a: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Jeśli </a:t>
            </a:r>
            <a:r>
              <a:rPr lang="pl-PL" dirty="0">
                <a:latin typeface="Times New Roman" panose="02020603050405020304" pitchFamily="18" charset="0"/>
                <a:cs typeface="Times New Roman" panose="02020603050405020304" pitchFamily="18" charset="0"/>
              </a:rPr>
              <a:t>wieczorem koniecznie musisz skorzystać np. z komputera, załóż specjalne, blokujące światło niebieskie, </a:t>
            </a:r>
            <a:r>
              <a:rPr lang="pl-PL" dirty="0" smtClean="0">
                <a:latin typeface="Times New Roman" panose="02020603050405020304" pitchFamily="18" charset="0"/>
                <a:cs typeface="Times New Roman" panose="02020603050405020304" pitchFamily="18" charset="0"/>
              </a:rPr>
              <a:t>okulary.</a:t>
            </a: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Przed </a:t>
            </a:r>
            <a:r>
              <a:rPr lang="pl-PL" dirty="0">
                <a:latin typeface="Times New Roman" panose="02020603050405020304" pitchFamily="18" charset="0"/>
                <a:cs typeface="Times New Roman" panose="02020603050405020304" pitchFamily="18" charset="0"/>
              </a:rPr>
              <a:t>pójściem spać postaraj się wyciszyć swój umysł i nie myśl </a:t>
            </a:r>
            <a:r>
              <a:rPr lang="pl-PL" dirty="0" smtClean="0">
                <a:latin typeface="Times New Roman" panose="02020603050405020304" pitchFamily="18" charset="0"/>
                <a:cs typeface="Times New Roman" panose="02020603050405020304" pitchFamily="18" charset="0"/>
              </a:rPr>
              <a:t/>
            </a:r>
            <a:br>
              <a:rPr lang="pl-PL" dirty="0" smtClean="0">
                <a:latin typeface="Times New Roman" panose="02020603050405020304" pitchFamily="18" charset="0"/>
                <a:cs typeface="Times New Roman" panose="02020603050405020304" pitchFamily="18" charset="0"/>
              </a:rPr>
            </a:br>
            <a:r>
              <a:rPr lang="pl-PL" dirty="0" smtClean="0">
                <a:latin typeface="Times New Roman" panose="02020603050405020304" pitchFamily="18" charset="0"/>
                <a:cs typeface="Times New Roman" panose="02020603050405020304" pitchFamily="18" charset="0"/>
              </a:rPr>
              <a:t>o </a:t>
            </a:r>
            <a:r>
              <a:rPr lang="pl-PL" dirty="0">
                <a:latin typeface="Times New Roman" panose="02020603050405020304" pitchFamily="18" charset="0"/>
                <a:cs typeface="Times New Roman" panose="02020603050405020304" pitchFamily="18" charset="0"/>
              </a:rPr>
              <a:t>problemach. Dobrym pomysłem jest medytacja, kąpiel z olejkami aromatycznymi lub słuchanie relaksującej </a:t>
            </a:r>
            <a:r>
              <a:rPr lang="pl-PL" dirty="0" smtClean="0">
                <a:latin typeface="Times New Roman" panose="02020603050405020304" pitchFamily="18" charset="0"/>
                <a:cs typeface="Times New Roman" panose="02020603050405020304" pitchFamily="18" charset="0"/>
              </a:rPr>
              <a:t>muzyki.</a:t>
            </a: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Po </a:t>
            </a:r>
            <a:r>
              <a:rPr lang="pl-PL" dirty="0">
                <a:latin typeface="Times New Roman" panose="02020603050405020304" pitchFamily="18" charset="0"/>
                <a:cs typeface="Times New Roman" panose="02020603050405020304" pitchFamily="18" charset="0"/>
              </a:rPr>
              <a:t>przebudzeniu, zanim zerkniesz na telefon, spójrz na światło dzienne. Ma to pozytywny wpływ na regulację rytmu </a:t>
            </a:r>
            <a:r>
              <a:rPr lang="pl-PL" dirty="0" smtClean="0">
                <a:latin typeface="Times New Roman" panose="02020603050405020304" pitchFamily="18" charset="0"/>
                <a:cs typeface="Times New Roman" panose="02020603050405020304" pitchFamily="18" charset="0"/>
              </a:rPr>
              <a:t>około-dobowego.</a:t>
            </a: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Nigdy </a:t>
            </a:r>
            <a:r>
              <a:rPr lang="pl-PL" dirty="0">
                <a:latin typeface="Times New Roman" panose="02020603050405020304" pitchFamily="18" charset="0"/>
                <a:cs typeface="Times New Roman" panose="02020603050405020304" pitchFamily="18" charset="0"/>
              </a:rPr>
              <a:t>w nocy nie trzymaj telefonu przy łóżku (chyba że masz włączony tryb samolotowy).</a:t>
            </a:r>
          </a:p>
          <a:p>
            <a:pPr marL="82296" indent="0">
              <a:buNone/>
            </a:pPr>
            <a:endParaRPr lang="pl-PL" dirty="0"/>
          </a:p>
        </p:txBody>
      </p:sp>
    </p:spTree>
    <p:extLst>
      <p:ext uri="{BB962C8B-B14F-4D97-AF65-F5344CB8AC3E}">
        <p14:creationId xmlns:p14="http://schemas.microsoft.com/office/powerpoint/2010/main" xmlns="" val="14753297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15616" y="188640"/>
            <a:ext cx="7818072" cy="6059760"/>
          </a:xfrm>
        </p:spPr>
        <p:txBody>
          <a:bodyPr>
            <a:normAutofit fontScale="77500" lnSpcReduction="20000"/>
          </a:bodyPr>
          <a:lstStyle/>
          <a:p>
            <a:pPr lvl="0">
              <a:buFont typeface="Wingdings" panose="05000000000000000000" pitchFamily="2" charset="2"/>
              <a:buChar char="Ø"/>
            </a:pPr>
            <a:r>
              <a:rPr lang="pl-PL" sz="2900" dirty="0">
                <a:latin typeface="Times New Roman" panose="02020603050405020304" pitchFamily="18" charset="0"/>
                <a:cs typeface="Times New Roman" panose="02020603050405020304" pitchFamily="18" charset="0"/>
              </a:rPr>
              <a:t>Na noc najlepiej wyłączaj w domu WI-FI. To czego nie widzimy oczami, również na nas </a:t>
            </a:r>
            <a:r>
              <a:rPr lang="pl-PL" sz="2900" dirty="0" smtClean="0">
                <a:latin typeface="Times New Roman" panose="02020603050405020304" pitchFamily="18" charset="0"/>
                <a:cs typeface="Times New Roman" panose="02020603050405020304" pitchFamily="18" charset="0"/>
              </a:rPr>
              <a:t>działa.</a:t>
            </a:r>
          </a:p>
          <a:p>
            <a:pPr lvl="0">
              <a:buFont typeface="Wingdings" panose="05000000000000000000" pitchFamily="2" charset="2"/>
              <a:buChar char="Ø"/>
            </a:pPr>
            <a:r>
              <a:rPr lang="pl-PL" sz="2900" dirty="0" smtClean="0">
                <a:latin typeface="Times New Roman" panose="02020603050405020304" pitchFamily="18" charset="0"/>
                <a:cs typeface="Times New Roman" panose="02020603050405020304" pitchFamily="18" charset="0"/>
              </a:rPr>
              <a:t>Ostatni </a:t>
            </a:r>
            <a:r>
              <a:rPr lang="pl-PL" sz="2900" dirty="0">
                <a:latin typeface="Times New Roman" panose="02020603050405020304" pitchFamily="18" charset="0"/>
                <a:cs typeface="Times New Roman" panose="02020603050405020304" pitchFamily="18" charset="0"/>
              </a:rPr>
              <a:t>posiłek w ciągu dnia jedz najpóźniej 2-3 godziny przed pójściem spać. W zimie dobrym pomysłem jest spożycie ostatniego posiłku przed zachodem słońca (do 16.00</a:t>
            </a:r>
            <a:r>
              <a:rPr lang="pl-PL" sz="2900" dirty="0" smtClean="0">
                <a:latin typeface="Times New Roman" panose="02020603050405020304" pitchFamily="18" charset="0"/>
                <a:cs typeface="Times New Roman" panose="02020603050405020304" pitchFamily="18" charset="0"/>
              </a:rPr>
              <a:t>).</a:t>
            </a:r>
          </a:p>
          <a:p>
            <a:pPr lvl="0">
              <a:buFont typeface="Wingdings" panose="05000000000000000000" pitchFamily="2" charset="2"/>
              <a:buChar char="Ø"/>
            </a:pPr>
            <a:r>
              <a:rPr lang="pl-PL" sz="2900" dirty="0" smtClean="0">
                <a:latin typeface="Times New Roman" panose="02020603050405020304" pitchFamily="18" charset="0"/>
                <a:cs typeface="Times New Roman" panose="02020603050405020304" pitchFamily="18" charset="0"/>
              </a:rPr>
              <a:t>Ogranicz </a:t>
            </a:r>
            <a:r>
              <a:rPr lang="pl-PL" sz="2900" dirty="0">
                <a:latin typeface="Times New Roman" panose="02020603050405020304" pitchFamily="18" charset="0"/>
                <a:cs typeface="Times New Roman" panose="02020603050405020304" pitchFamily="18" charset="0"/>
              </a:rPr>
              <a:t>spożycie pobudzaczy takich jak kofeina, alkohol czy nikotyna. Pamiętaj że do tej grupy należy też </a:t>
            </a:r>
            <a:r>
              <a:rPr lang="pl-PL" sz="2900" dirty="0" smtClean="0">
                <a:latin typeface="Times New Roman" panose="02020603050405020304" pitchFamily="18" charset="0"/>
                <a:cs typeface="Times New Roman" panose="02020603050405020304" pitchFamily="18" charset="0"/>
              </a:rPr>
              <a:t>CUKIER.</a:t>
            </a:r>
          </a:p>
          <a:p>
            <a:pPr lvl="0">
              <a:buFont typeface="Wingdings" panose="05000000000000000000" pitchFamily="2" charset="2"/>
              <a:buChar char="Ø"/>
            </a:pPr>
            <a:r>
              <a:rPr lang="pl-PL" sz="2900" dirty="0" smtClean="0">
                <a:latin typeface="Times New Roman" panose="02020603050405020304" pitchFamily="18" charset="0"/>
                <a:cs typeface="Times New Roman" panose="02020603050405020304" pitchFamily="18" charset="0"/>
              </a:rPr>
              <a:t>Pamiętaj </a:t>
            </a:r>
            <a:r>
              <a:rPr lang="pl-PL" sz="2900" dirty="0">
                <a:latin typeface="Times New Roman" panose="02020603050405020304" pitchFamily="18" charset="0"/>
                <a:cs typeface="Times New Roman" panose="02020603050405020304" pitchFamily="18" charset="0"/>
              </a:rPr>
              <a:t>o codziennej aktywności </a:t>
            </a:r>
            <a:r>
              <a:rPr lang="pl-PL" sz="2900" dirty="0" smtClean="0">
                <a:latin typeface="Times New Roman" panose="02020603050405020304" pitchFamily="18" charset="0"/>
                <a:cs typeface="Times New Roman" panose="02020603050405020304" pitchFamily="18" charset="0"/>
              </a:rPr>
              <a:t>fizycznej.</a:t>
            </a:r>
          </a:p>
          <a:p>
            <a:pPr lvl="0">
              <a:buFont typeface="Wingdings" panose="05000000000000000000" pitchFamily="2" charset="2"/>
              <a:buChar char="Ø"/>
            </a:pPr>
            <a:r>
              <a:rPr lang="pl-PL" sz="2900" dirty="0" smtClean="0">
                <a:latin typeface="Times New Roman" panose="02020603050405020304" pitchFamily="18" charset="0"/>
                <a:cs typeface="Times New Roman" panose="02020603050405020304" pitchFamily="18" charset="0"/>
              </a:rPr>
              <a:t>Spaceruj</a:t>
            </a:r>
            <a:r>
              <a:rPr lang="pl-PL" sz="2900" dirty="0">
                <a:latin typeface="Times New Roman" panose="02020603050405020304" pitchFamily="18" charset="0"/>
                <a:cs typeface="Times New Roman" panose="02020603050405020304" pitchFamily="18" charset="0"/>
              </a:rPr>
              <a:t>! Najzdrowiej przed południem (minimum 15 minut), kiedy słońce jest wysoko na niebie. I oczywiście najlepiej na łonie natury. Przebywanie np. w lesie ma działanie wręcz </a:t>
            </a:r>
            <a:r>
              <a:rPr lang="pl-PL" sz="2900" dirty="0" smtClean="0">
                <a:latin typeface="Times New Roman" panose="02020603050405020304" pitchFamily="18" charset="0"/>
                <a:cs typeface="Times New Roman" panose="02020603050405020304" pitchFamily="18" charset="0"/>
              </a:rPr>
              <a:t>terapeutyczne.</a:t>
            </a:r>
          </a:p>
          <a:p>
            <a:pPr lvl="0">
              <a:buFont typeface="Wingdings" panose="05000000000000000000" pitchFamily="2" charset="2"/>
              <a:buChar char="Ø"/>
            </a:pPr>
            <a:r>
              <a:rPr lang="pl-PL" sz="2900" dirty="0" smtClean="0">
                <a:latin typeface="Times New Roman" panose="02020603050405020304" pitchFamily="18" charset="0"/>
                <a:cs typeface="Times New Roman" panose="02020603050405020304" pitchFamily="18" charset="0"/>
              </a:rPr>
              <a:t>W </a:t>
            </a:r>
            <a:r>
              <a:rPr lang="pl-PL" sz="2900" dirty="0">
                <a:latin typeface="Times New Roman" panose="02020603050405020304" pitchFamily="18" charset="0"/>
                <a:cs typeface="Times New Roman" panose="02020603050405020304" pitchFamily="18" charset="0"/>
              </a:rPr>
              <a:t>ciągu dnia unikaj drzemek. W końcu to noc jest od </a:t>
            </a:r>
            <a:r>
              <a:rPr lang="pl-PL" sz="2900" dirty="0" smtClean="0">
                <a:latin typeface="Times New Roman" panose="02020603050405020304" pitchFamily="18" charset="0"/>
                <a:cs typeface="Times New Roman" panose="02020603050405020304" pitchFamily="18" charset="0"/>
              </a:rPr>
              <a:t>spania.</a:t>
            </a:r>
          </a:p>
          <a:p>
            <a:pPr lvl="0">
              <a:buFont typeface="Wingdings" panose="05000000000000000000" pitchFamily="2" charset="2"/>
              <a:buChar char="Ø"/>
            </a:pPr>
            <a:r>
              <a:rPr lang="pl-PL" sz="2900" dirty="0" smtClean="0">
                <a:latin typeface="Times New Roman" panose="02020603050405020304" pitchFamily="18" charset="0"/>
                <a:cs typeface="Times New Roman" panose="02020603050405020304" pitchFamily="18" charset="0"/>
              </a:rPr>
              <a:t>Jeśli </a:t>
            </a:r>
            <a:r>
              <a:rPr lang="pl-PL" sz="2900" dirty="0">
                <a:latin typeface="Times New Roman" panose="02020603050405020304" pitchFamily="18" charset="0"/>
                <a:cs typeface="Times New Roman" panose="02020603050405020304" pitchFamily="18" charset="0"/>
              </a:rPr>
              <a:t>pracujesz w systemie zmianowym, to miej </a:t>
            </a:r>
            <a:r>
              <a:rPr lang="pl-PL" sz="2900" dirty="0" smtClean="0">
                <a:latin typeface="Times New Roman" panose="02020603050405020304" pitchFamily="18" charset="0"/>
                <a:cs typeface="Times New Roman" panose="02020603050405020304" pitchFamily="18" charset="0"/>
              </a:rPr>
              <a:t>świadomość, </a:t>
            </a:r>
            <a:br>
              <a:rPr lang="pl-PL" sz="2900" dirty="0" smtClean="0">
                <a:latin typeface="Times New Roman" panose="02020603050405020304" pitchFamily="18" charset="0"/>
                <a:cs typeface="Times New Roman" panose="02020603050405020304" pitchFamily="18" charset="0"/>
              </a:rPr>
            </a:br>
            <a:r>
              <a:rPr lang="pl-PL" sz="2900" dirty="0" smtClean="0">
                <a:latin typeface="Times New Roman" panose="02020603050405020304" pitchFamily="18" charset="0"/>
                <a:cs typeface="Times New Roman" panose="02020603050405020304" pitchFamily="18" charset="0"/>
              </a:rPr>
              <a:t>że </a:t>
            </a:r>
            <a:r>
              <a:rPr lang="pl-PL" sz="2900" dirty="0">
                <a:latin typeface="Times New Roman" panose="02020603050405020304" pitchFamily="18" charset="0"/>
                <a:cs typeface="Times New Roman" panose="02020603050405020304" pitchFamily="18" charset="0"/>
              </a:rPr>
              <a:t>Twój rytm dobowy jest zaburzony. Może warto rozważyć jakąś zmianę</a:t>
            </a:r>
            <a:r>
              <a:rPr lang="pl-PL" sz="2900" dirty="0" smtClean="0">
                <a:latin typeface="Times New Roman" panose="02020603050405020304" pitchFamily="18" charset="0"/>
                <a:cs typeface="Times New Roman" panose="02020603050405020304" pitchFamily="18" charset="0"/>
              </a:rPr>
              <a:t>?</a:t>
            </a:r>
            <a:endParaRPr lang="pl-PL" sz="2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611178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6" y="41933"/>
            <a:ext cx="7416824" cy="66994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38433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marL="82296" indent="0">
              <a:buNone/>
            </a:pPr>
            <a:r>
              <a:rPr lang="pl-PL" dirty="0" smtClean="0"/>
              <a:t>Dziękuję za uwagę</a:t>
            </a:r>
          </a:p>
          <a:p>
            <a:pPr marL="82296" indent="0">
              <a:buNone/>
            </a:pPr>
            <a:endParaRPr lang="pl-PL"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83768" y="2204864"/>
            <a:ext cx="5786364" cy="34495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97786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203200"/>
            <a:ext cx="7460630" cy="6456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435608" y="332656"/>
            <a:ext cx="7498080" cy="5915744"/>
          </a:xfrm>
        </p:spPr>
        <p:txBody>
          <a:bodyPr>
            <a:normAutofit fontScale="85000" lnSpcReduction="20000"/>
          </a:bodyPr>
          <a:lstStyle/>
          <a:p>
            <a:pPr marL="82296" indent="0">
              <a:buNone/>
            </a:pPr>
            <a:r>
              <a:rPr lang="pl-PL" b="1" dirty="0">
                <a:latin typeface="Times New Roman" panose="02020603050405020304" pitchFamily="18" charset="0"/>
                <a:cs typeface="Times New Roman" panose="02020603050405020304" pitchFamily="18" charset="0"/>
              </a:rPr>
              <a:t>Aktywność fizyczna jako niezbędny element prawidłowego rozwoju i zdrowia</a:t>
            </a:r>
            <a:r>
              <a:rPr lang="pl-PL" b="1" dirty="0" smtClean="0">
                <a:latin typeface="Times New Roman" panose="02020603050405020304" pitchFamily="18" charset="0"/>
                <a:cs typeface="Times New Roman" panose="02020603050405020304" pitchFamily="18" charset="0"/>
              </a:rPr>
              <a:t>:</a:t>
            </a:r>
          </a:p>
          <a:p>
            <a:pPr marL="82296" indent="0">
              <a:buNone/>
            </a:pPr>
            <a:endParaRPr lang="pl-PL"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jest nieodłącznym atrybutem życia </a:t>
            </a:r>
            <a:r>
              <a:rPr lang="pl-PL" dirty="0" smtClean="0">
                <a:latin typeface="Times New Roman" panose="02020603050405020304" pitchFamily="18" charset="0"/>
                <a:cs typeface="Times New Roman" panose="02020603050405020304" pitchFamily="18" charset="0"/>
              </a:rPr>
              <a:t>człowieka,</a:t>
            </a:r>
          </a:p>
          <a:p>
            <a:pPr>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wynika </a:t>
            </a:r>
            <a:r>
              <a:rPr lang="pl-PL" dirty="0">
                <a:latin typeface="Times New Roman" panose="02020603050405020304" pitchFamily="18" charset="0"/>
                <a:cs typeface="Times New Roman" panose="02020603050405020304" pitchFamily="18" charset="0"/>
              </a:rPr>
              <a:t>ona z wrodzonych potrzeb organizmu </a:t>
            </a:r>
            <a:r>
              <a:rPr lang="pl-PL" dirty="0" smtClean="0">
                <a:latin typeface="Times New Roman" panose="02020603050405020304" pitchFamily="18" charset="0"/>
                <a:cs typeface="Times New Roman" panose="02020603050405020304" pitchFamily="18" charset="0"/>
              </a:rPr>
              <a:t/>
            </a:r>
            <a:br>
              <a:rPr lang="pl-PL" dirty="0" smtClean="0">
                <a:latin typeface="Times New Roman" panose="02020603050405020304" pitchFamily="18" charset="0"/>
                <a:cs typeface="Times New Roman" panose="02020603050405020304" pitchFamily="18" charset="0"/>
              </a:rPr>
            </a:br>
            <a:r>
              <a:rPr lang="pl-PL" dirty="0" smtClean="0">
                <a:latin typeface="Times New Roman" panose="02020603050405020304" pitchFamily="18" charset="0"/>
                <a:cs typeface="Times New Roman" panose="02020603050405020304" pitchFamily="18" charset="0"/>
              </a:rPr>
              <a:t>i </a:t>
            </a:r>
            <a:r>
              <a:rPr lang="pl-PL" dirty="0">
                <a:latin typeface="Times New Roman" panose="02020603050405020304" pitchFamily="18" charset="0"/>
                <a:cs typeface="Times New Roman" panose="02020603050405020304" pitchFamily="18" charset="0"/>
              </a:rPr>
              <a:t>nabytych </a:t>
            </a:r>
            <a:r>
              <a:rPr lang="pl-PL" dirty="0" smtClean="0">
                <a:latin typeface="Times New Roman" panose="02020603050405020304" pitchFamily="18" charset="0"/>
                <a:cs typeface="Times New Roman" panose="02020603050405020304" pitchFamily="18" charset="0"/>
              </a:rPr>
              <a:t>umiejętności,</a:t>
            </a:r>
            <a:endParaRPr lang="pl-PL"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aby </a:t>
            </a:r>
            <a:r>
              <a:rPr lang="pl-PL" dirty="0">
                <a:latin typeface="Times New Roman" panose="02020603050405020304" pitchFamily="18" charset="0"/>
                <a:cs typeface="Times New Roman" panose="02020603050405020304" pitchFamily="18" charset="0"/>
              </a:rPr>
              <a:t>aktywność fizyczna przyniosła odpowiednie efekty, powinna być </a:t>
            </a:r>
            <a:r>
              <a:rPr lang="pl-PL" dirty="0" smtClean="0">
                <a:latin typeface="Times New Roman" panose="02020603050405020304" pitchFamily="18" charset="0"/>
                <a:cs typeface="Times New Roman" panose="02020603050405020304" pitchFamily="18" charset="0"/>
              </a:rPr>
              <a:t>systematyczna.</a:t>
            </a:r>
          </a:p>
          <a:p>
            <a:pPr marL="82296" indent="0">
              <a:buNone/>
            </a:pPr>
            <a:endParaRPr lang="pl-PL" dirty="0">
              <a:latin typeface="Times New Roman" panose="02020603050405020304" pitchFamily="18" charset="0"/>
              <a:cs typeface="Times New Roman" panose="02020603050405020304" pitchFamily="18" charset="0"/>
            </a:endParaRPr>
          </a:p>
          <a:p>
            <a:pPr marL="82296" indent="0">
              <a:buNone/>
            </a:pPr>
            <a:r>
              <a:rPr lang="pl-PL" b="1" dirty="0">
                <a:latin typeface="Times New Roman" panose="02020603050405020304" pitchFamily="18" charset="0"/>
                <a:cs typeface="Times New Roman" panose="02020603050405020304" pitchFamily="18" charset="0"/>
              </a:rPr>
              <a:t>K</a:t>
            </a:r>
            <a:r>
              <a:rPr lang="pl-PL" b="1" dirty="0" smtClean="0">
                <a:latin typeface="Times New Roman" panose="02020603050405020304" pitchFamily="18" charset="0"/>
                <a:cs typeface="Times New Roman" panose="02020603050405020304" pitchFamily="18" charset="0"/>
              </a:rPr>
              <a:t>ażda </a:t>
            </a:r>
            <a:r>
              <a:rPr lang="pl-PL" b="1" dirty="0">
                <a:latin typeface="Times New Roman" panose="02020603050405020304" pitchFamily="18" charset="0"/>
                <a:cs typeface="Times New Roman" panose="02020603050405020304" pitchFamily="18" charset="0"/>
              </a:rPr>
              <a:t>aktywność ruchowa, ćwiczenia fizyczne </a:t>
            </a:r>
            <a:r>
              <a:rPr lang="pl-PL" b="1" dirty="0" smtClean="0">
                <a:latin typeface="Times New Roman" panose="02020603050405020304" pitchFamily="18" charset="0"/>
                <a:cs typeface="Times New Roman" panose="02020603050405020304" pitchFamily="18" charset="0"/>
              </a:rPr>
              <a:t/>
            </a:r>
            <a:br>
              <a:rPr lang="pl-PL" b="1" dirty="0" smtClean="0">
                <a:latin typeface="Times New Roman" panose="02020603050405020304" pitchFamily="18" charset="0"/>
                <a:cs typeface="Times New Roman" panose="02020603050405020304" pitchFamily="18" charset="0"/>
              </a:rPr>
            </a:br>
            <a:r>
              <a:rPr lang="pl-PL" b="1" dirty="0" smtClean="0">
                <a:latin typeface="Times New Roman" panose="02020603050405020304" pitchFamily="18" charset="0"/>
                <a:cs typeface="Times New Roman" panose="02020603050405020304" pitchFamily="18" charset="0"/>
              </a:rPr>
              <a:t>i </a:t>
            </a:r>
            <a:r>
              <a:rPr lang="pl-PL" b="1" dirty="0">
                <a:latin typeface="Times New Roman" panose="02020603050405020304" pitchFamily="18" charset="0"/>
                <a:cs typeface="Times New Roman" panose="02020603050405020304" pitchFamily="18" charset="0"/>
              </a:rPr>
              <a:t>uprawianie sportu powinny być dostosowane do:</a:t>
            </a:r>
          </a:p>
          <a:p>
            <a:pPr lvl="0">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wieku, </a:t>
            </a:r>
            <a:endParaRPr lang="pl-PL"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budowy </a:t>
            </a:r>
            <a:r>
              <a:rPr lang="pl-PL" dirty="0">
                <a:latin typeface="Times New Roman" panose="02020603050405020304" pitchFamily="18" charset="0"/>
                <a:cs typeface="Times New Roman" panose="02020603050405020304" pitchFamily="18" charset="0"/>
              </a:rPr>
              <a:t>fizycznej, </a:t>
            </a:r>
            <a:endParaRPr lang="pl-PL"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oraz </a:t>
            </a:r>
            <a:r>
              <a:rPr lang="pl-PL" dirty="0">
                <a:latin typeface="Times New Roman" panose="02020603050405020304" pitchFamily="18" charset="0"/>
                <a:cs typeface="Times New Roman" panose="02020603050405020304" pitchFamily="18" charset="0"/>
              </a:rPr>
              <a:t>stanu zdrowia. </a:t>
            </a:r>
          </a:p>
        </p:txBody>
      </p:sp>
    </p:spTree>
    <p:extLst>
      <p:ext uri="{BB962C8B-B14F-4D97-AF65-F5344CB8AC3E}">
        <p14:creationId xmlns:p14="http://schemas.microsoft.com/office/powerpoint/2010/main" xmlns="" val="2130462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43608" y="116632"/>
            <a:ext cx="7725544" cy="6264696"/>
          </a:xfrm>
        </p:spPr>
        <p:txBody>
          <a:bodyPr>
            <a:normAutofit fontScale="85000" lnSpcReduction="20000"/>
          </a:bodyPr>
          <a:lstStyle/>
          <a:p>
            <a:pPr marL="82296" indent="0">
              <a:buNone/>
            </a:pPr>
            <a:r>
              <a:rPr lang="pl-PL" b="1" dirty="0">
                <a:latin typeface="Times New Roman" panose="02020603050405020304" pitchFamily="18" charset="0"/>
                <a:cs typeface="Times New Roman" panose="02020603050405020304" pitchFamily="18" charset="0"/>
              </a:rPr>
              <a:t>Koncepcja sprawności fizycznej ukierunkowanej na zdrowie :</a:t>
            </a:r>
            <a:endParaRPr lang="pl-PL"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celem sprawności fizycznej jest pozytywne zdrowie </a:t>
            </a:r>
            <a:r>
              <a:rPr lang="pl-PL" dirty="0" smtClean="0">
                <a:latin typeface="Times New Roman" panose="02020603050405020304" pitchFamily="18" charset="0"/>
                <a:cs typeface="Times New Roman" panose="02020603050405020304" pitchFamily="18" charset="0"/>
              </a:rPr>
              <a:t>fizyczne,</a:t>
            </a:r>
            <a:endParaRPr lang="pl-PL"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dzięki </a:t>
            </a:r>
            <a:r>
              <a:rPr lang="pl-PL" dirty="0">
                <a:latin typeface="Times New Roman" panose="02020603050405020304" pitchFamily="18" charset="0"/>
                <a:cs typeface="Times New Roman" panose="02020603050405020304" pitchFamily="18" charset="0"/>
              </a:rPr>
              <a:t>tej sprawności maleje ryzyko występowania problemów </a:t>
            </a:r>
            <a:r>
              <a:rPr lang="pl-PL" dirty="0" smtClean="0">
                <a:latin typeface="Times New Roman" panose="02020603050405020304" pitchFamily="18" charset="0"/>
                <a:cs typeface="Times New Roman" panose="02020603050405020304" pitchFamily="18" charset="0"/>
              </a:rPr>
              <a:t>zdrowotnych,</a:t>
            </a:r>
            <a:endParaRPr lang="pl-PL"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sprawność </a:t>
            </a:r>
            <a:r>
              <a:rPr lang="pl-PL" dirty="0">
                <a:latin typeface="Times New Roman" panose="02020603050405020304" pitchFamily="18" charset="0"/>
                <a:cs typeface="Times New Roman" panose="02020603050405020304" pitchFamily="18" charset="0"/>
              </a:rPr>
              <a:t>ta zapewnia zdolność do prowadzenia codziennej aktywności z wigorem i </a:t>
            </a:r>
            <a:r>
              <a:rPr lang="pl-PL" dirty="0" smtClean="0">
                <a:latin typeface="Times New Roman" panose="02020603050405020304" pitchFamily="18" charset="0"/>
                <a:cs typeface="Times New Roman" panose="02020603050405020304" pitchFamily="18" charset="0"/>
              </a:rPr>
              <a:t>żwawo,</a:t>
            </a:r>
            <a:endParaRPr lang="pl-PL"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oparta </a:t>
            </a:r>
            <a:r>
              <a:rPr lang="pl-PL" dirty="0">
                <a:latin typeface="Times New Roman" panose="02020603050405020304" pitchFamily="18" charset="0"/>
                <a:cs typeface="Times New Roman" panose="02020603050405020304" pitchFamily="18" charset="0"/>
              </a:rPr>
              <a:t>jest o istnienie konkretnych, uchwytnych czynników i ich proporcji, aby rozpoczynać ćwiczenia powoli i stopniowo zwiększać ich intensywność. </a:t>
            </a:r>
          </a:p>
          <a:p>
            <a:pPr marL="82296" indent="0">
              <a:buNone/>
            </a:pPr>
            <a:endParaRPr lang="pl-PL" dirty="0" smtClean="0"/>
          </a:p>
          <a:p>
            <a:pPr marL="82296" indent="0" algn="just">
              <a:buNone/>
            </a:pPr>
            <a:r>
              <a:rPr lang="pl-PL" dirty="0" smtClean="0">
                <a:latin typeface="Times New Roman" panose="02020603050405020304" pitchFamily="18" charset="0"/>
                <a:cs typeface="Times New Roman" panose="02020603050405020304" pitchFamily="18" charset="0"/>
              </a:rPr>
              <a:t>Aktywność </a:t>
            </a:r>
            <a:r>
              <a:rPr lang="pl-PL" dirty="0">
                <a:latin typeface="Times New Roman" panose="02020603050405020304" pitchFamily="18" charset="0"/>
                <a:cs typeface="Times New Roman" panose="02020603050405020304" pitchFamily="18" charset="0"/>
              </a:rPr>
              <a:t>ruchowa, sport jest ściśle powiązana </a:t>
            </a:r>
            <a:r>
              <a:rPr lang="pl-PL" dirty="0" smtClean="0">
                <a:latin typeface="Times New Roman" panose="02020603050405020304" pitchFamily="18" charset="0"/>
                <a:cs typeface="Times New Roman" panose="02020603050405020304" pitchFamily="18" charset="0"/>
              </a:rPr>
              <a:t/>
            </a:r>
            <a:br>
              <a:rPr lang="pl-PL" dirty="0" smtClean="0">
                <a:latin typeface="Times New Roman" panose="02020603050405020304" pitchFamily="18" charset="0"/>
                <a:cs typeface="Times New Roman" panose="02020603050405020304" pitchFamily="18" charset="0"/>
              </a:rPr>
            </a:br>
            <a:r>
              <a:rPr lang="pl-PL" dirty="0" smtClean="0">
                <a:latin typeface="Times New Roman" panose="02020603050405020304" pitchFamily="18" charset="0"/>
                <a:cs typeface="Times New Roman" panose="02020603050405020304" pitchFamily="18" charset="0"/>
              </a:rPr>
              <a:t>z </a:t>
            </a:r>
            <a:r>
              <a:rPr lang="pl-PL" dirty="0">
                <a:latin typeface="Times New Roman" panose="02020603050405020304" pitchFamily="18" charset="0"/>
                <a:cs typeface="Times New Roman" panose="02020603050405020304" pitchFamily="18" charset="0"/>
              </a:rPr>
              <a:t>naszym zdrowiem. </a:t>
            </a:r>
            <a:endParaRPr lang="pl-PL" dirty="0" smtClean="0">
              <a:latin typeface="Times New Roman" panose="02020603050405020304" pitchFamily="18" charset="0"/>
              <a:cs typeface="Times New Roman" panose="02020603050405020304" pitchFamily="18" charset="0"/>
            </a:endParaRPr>
          </a:p>
          <a:p>
            <a:pPr marL="82296" indent="0" algn="just">
              <a:buNone/>
            </a:pPr>
            <a:r>
              <a:rPr lang="pl-PL" dirty="0" smtClean="0">
                <a:latin typeface="Times New Roman" panose="02020603050405020304" pitchFamily="18" charset="0"/>
                <a:cs typeface="Times New Roman" panose="02020603050405020304" pitchFamily="18" charset="0"/>
              </a:rPr>
              <a:t>Istnieje </a:t>
            </a:r>
            <a:r>
              <a:rPr lang="pl-PL" dirty="0">
                <a:latin typeface="Times New Roman" panose="02020603050405020304" pitchFamily="18" charset="0"/>
                <a:cs typeface="Times New Roman" panose="02020603050405020304" pitchFamily="18" charset="0"/>
              </a:rPr>
              <a:t>konieczność harmonijnego i racjonalnego rozwoju człowieka od dzieciństwa po wiek dojrzały. </a:t>
            </a:r>
            <a:r>
              <a:rPr lang="pl-PL" dirty="0" smtClean="0">
                <a:latin typeface="Times New Roman" panose="02020603050405020304" pitchFamily="18" charset="0"/>
                <a:cs typeface="Times New Roman" panose="02020603050405020304" pitchFamily="18" charset="0"/>
              </a:rPr>
              <a:t> </a:t>
            </a:r>
            <a:endParaRPr lang="pl-PL"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0"/>
            <a:ext cx="7797173" cy="67147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359266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zesilenie">
  <a:themeElements>
    <a:clrScheme name="Przesileni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Przesileni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rzesileni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732</TotalTime>
  <Words>2111</Words>
  <Application>Microsoft Office PowerPoint</Application>
  <PresentationFormat>Pokaz na ekranie (4:3)</PresentationFormat>
  <Paragraphs>316</Paragraphs>
  <Slides>55</Slides>
  <Notes>0</Notes>
  <HiddenSlides>0</HiddenSlides>
  <MMClips>0</MMClips>
  <ScaleCrop>false</ScaleCrop>
  <HeadingPairs>
    <vt:vector size="4" baseType="variant">
      <vt:variant>
        <vt:lpstr>Motyw</vt:lpstr>
      </vt:variant>
      <vt:variant>
        <vt:i4>1</vt:i4>
      </vt:variant>
      <vt:variant>
        <vt:lpstr>Tytuły slajdów</vt:lpstr>
      </vt:variant>
      <vt:variant>
        <vt:i4>55</vt:i4>
      </vt:variant>
    </vt:vector>
  </HeadingPairs>
  <TitlesOfParts>
    <vt:vector size="56" baseType="lpstr">
      <vt:lpstr>Przesilenie</vt:lpstr>
      <vt:lpstr>Slajd 1</vt:lpstr>
      <vt:lpstr>Światowa Organizacja Zdrowia WHO to:</vt:lpstr>
      <vt:lpstr>Slajd 3</vt:lpstr>
      <vt:lpstr>Styl życia wg. koncepcji Lolande</vt:lpstr>
      <vt:lpstr>Slajd 5</vt:lpstr>
      <vt:lpstr>Slajd 6</vt:lpstr>
      <vt:lpstr>Slajd 7</vt:lpstr>
      <vt:lpstr>Slajd 8</vt:lpstr>
      <vt:lpstr>Slajd 9</vt:lpstr>
      <vt:lpstr>Slajd 10</vt:lpstr>
      <vt:lpstr>Slajd 11</vt:lpstr>
      <vt:lpstr> </vt:lpstr>
      <vt:lpstr>Slajd 13</vt:lpstr>
      <vt:lpstr>Slajd 14</vt:lpstr>
      <vt:lpstr> </vt:lpstr>
      <vt:lpstr> </vt:lpstr>
      <vt:lpstr>Spalanie kalorii</vt:lpstr>
      <vt:lpstr>Slajd 18</vt:lpstr>
      <vt:lpstr>UKŁAD KRĄŻENIA</vt:lpstr>
      <vt:lpstr>UKŁAD ODDECHOWY</vt:lpstr>
      <vt:lpstr>UKŁAD RUCHU</vt:lpstr>
      <vt:lpstr>UKŁAD MIĘŚNIOWY</vt:lpstr>
      <vt:lpstr>UKŁAD IMMUNOLOGICZNY</vt:lpstr>
      <vt:lpstr>UKŁAD NERWOWY</vt:lpstr>
      <vt:lpstr>UKŁAD TRAWIENNY</vt:lpstr>
      <vt:lpstr>RUCH  A  PSYCHIKA</vt:lpstr>
      <vt:lpstr>U KAŻDEGO CZŁOWIEKA AKTYWNOŚĆ FIZYCZNA PODLEGA EWOLUCJI, ZALEŻNA JEST OD: </vt:lpstr>
      <vt:lpstr>Dlaczego warto ?</vt:lpstr>
      <vt:lpstr>Slajd 29</vt:lpstr>
      <vt:lpstr>Slajd 30</vt:lpstr>
      <vt:lpstr>Slajd 31</vt:lpstr>
      <vt:lpstr>Slajd 32</vt:lpstr>
      <vt:lpstr>Slajd 33</vt:lpstr>
      <vt:lpstr>Wybieraj dobre węglowodany</vt:lpstr>
      <vt:lpstr>Slajd 35</vt:lpstr>
      <vt:lpstr>Slajd 36</vt:lpstr>
      <vt:lpstr>Slajd 37</vt:lpstr>
      <vt:lpstr>Slajd 38</vt:lpstr>
      <vt:lpstr>Slajd 39</vt:lpstr>
      <vt:lpstr>Radzenie sobie ze stresem</vt:lpstr>
      <vt:lpstr>Slajd 41</vt:lpstr>
      <vt:lpstr>Slajd 42</vt:lpstr>
      <vt:lpstr>Slajd 43</vt:lpstr>
      <vt:lpstr>Slajd 44</vt:lpstr>
      <vt:lpstr>Slajd 45</vt:lpstr>
      <vt:lpstr>Slajd 46</vt:lpstr>
      <vt:lpstr>Slajd 47</vt:lpstr>
      <vt:lpstr>Slajd 48</vt:lpstr>
      <vt:lpstr>Slajd 49</vt:lpstr>
      <vt:lpstr>Slajd 50</vt:lpstr>
      <vt:lpstr>Sen elementem zdrowego trybu życia</vt:lpstr>
      <vt:lpstr>WSKAZÓWKI: </vt:lpstr>
      <vt:lpstr>Slajd 53</vt:lpstr>
      <vt:lpstr>Slajd 54</vt:lpstr>
      <vt:lpstr>Slajd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Zdrowy Styl Życia</dc:title>
  <dc:creator>user</dc:creator>
  <cp:lastModifiedBy>user</cp:lastModifiedBy>
  <cp:revision>107</cp:revision>
  <dcterms:created xsi:type="dcterms:W3CDTF">2020-01-22T11:01:36Z</dcterms:created>
  <dcterms:modified xsi:type="dcterms:W3CDTF">2023-10-27T11:52:08Z</dcterms:modified>
</cp:coreProperties>
</file>